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0"/>
  </p:notesMasterIdLst>
  <p:handoutMasterIdLst>
    <p:handoutMasterId r:id="rId11"/>
  </p:handoutMasterIdLst>
  <p:sldIdLst>
    <p:sldId id="268" r:id="rId2"/>
    <p:sldId id="259" r:id="rId3"/>
    <p:sldId id="267" r:id="rId4"/>
    <p:sldId id="260" r:id="rId5"/>
    <p:sldId id="262" r:id="rId6"/>
    <p:sldId id="263" r:id="rId7"/>
    <p:sldId id="265" r:id="rId8"/>
    <p:sldId id="266" r:id="rId9"/>
  </p:sldIdLst>
  <p:sldSz cx="9144000" cy="6858000" type="screen4x3"/>
  <p:notesSz cx="6669088" cy="9872663"/>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3F3F6"/>
    <a:srgbClr val="FFD102"/>
    <a:srgbClr val="5B8A84"/>
    <a:srgbClr val="639A94"/>
    <a:srgbClr val="A6A68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000" autoAdjust="0"/>
    <p:restoredTop sz="94660"/>
  </p:normalViewPr>
  <p:slideViewPr>
    <p:cSldViewPr snapToGrid="0">
      <p:cViewPr varScale="1">
        <p:scale>
          <a:sx n="107" d="100"/>
          <a:sy n="107" d="100"/>
        </p:scale>
        <p:origin x="600"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889250" cy="495300"/>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sz="quarter" idx="1"/>
          </p:nvPr>
        </p:nvSpPr>
        <p:spPr>
          <a:xfrm>
            <a:off x="3778250" y="0"/>
            <a:ext cx="2889250" cy="495300"/>
          </a:xfrm>
          <a:prstGeom prst="rect">
            <a:avLst/>
          </a:prstGeom>
        </p:spPr>
        <p:txBody>
          <a:bodyPr vert="horz" lIns="91440" tIns="45720" rIns="91440" bIns="45720" rtlCol="0"/>
          <a:lstStyle>
            <a:lvl1pPr algn="r">
              <a:defRPr sz="1200"/>
            </a:lvl1pPr>
          </a:lstStyle>
          <a:p>
            <a:fld id="{47344D96-7513-4BBE-8EFA-D3598EF249BB}" type="datetimeFigureOut">
              <a:rPr lang="en-AU" smtClean="0"/>
              <a:t>21/03/2017</a:t>
            </a:fld>
            <a:endParaRPr lang="en-AU"/>
          </a:p>
        </p:txBody>
      </p:sp>
      <p:sp>
        <p:nvSpPr>
          <p:cNvPr id="4" name="Footer Placeholder 3"/>
          <p:cNvSpPr>
            <a:spLocks noGrp="1"/>
          </p:cNvSpPr>
          <p:nvPr>
            <p:ph type="ftr" sz="quarter" idx="2"/>
          </p:nvPr>
        </p:nvSpPr>
        <p:spPr>
          <a:xfrm>
            <a:off x="0" y="9377363"/>
            <a:ext cx="2889250" cy="495300"/>
          </a:xfrm>
          <a:prstGeom prst="rect">
            <a:avLst/>
          </a:prstGeom>
        </p:spPr>
        <p:txBody>
          <a:bodyPr vert="horz" lIns="91440" tIns="45720" rIns="91440" bIns="45720" rtlCol="0" anchor="b"/>
          <a:lstStyle>
            <a:lvl1pPr algn="l">
              <a:defRPr sz="1200"/>
            </a:lvl1pPr>
          </a:lstStyle>
          <a:p>
            <a:endParaRPr lang="en-AU"/>
          </a:p>
        </p:txBody>
      </p:sp>
      <p:sp>
        <p:nvSpPr>
          <p:cNvPr id="5" name="Slide Number Placeholder 4"/>
          <p:cNvSpPr>
            <a:spLocks noGrp="1"/>
          </p:cNvSpPr>
          <p:nvPr>
            <p:ph type="sldNum" sz="quarter" idx="3"/>
          </p:nvPr>
        </p:nvSpPr>
        <p:spPr>
          <a:xfrm>
            <a:off x="3778250" y="9377363"/>
            <a:ext cx="2889250" cy="495300"/>
          </a:xfrm>
          <a:prstGeom prst="rect">
            <a:avLst/>
          </a:prstGeom>
        </p:spPr>
        <p:txBody>
          <a:bodyPr vert="horz" lIns="91440" tIns="45720" rIns="91440" bIns="45720" rtlCol="0" anchor="b"/>
          <a:lstStyle>
            <a:lvl1pPr algn="r">
              <a:defRPr sz="1200"/>
            </a:lvl1pPr>
          </a:lstStyle>
          <a:p>
            <a:fld id="{82167521-2C96-4511-9A99-0501CDBD7471}" type="slidenum">
              <a:rPr lang="en-AU" smtClean="0"/>
              <a:t>‹#›</a:t>
            </a:fld>
            <a:endParaRPr lang="en-AU"/>
          </a:p>
        </p:txBody>
      </p:sp>
    </p:spTree>
    <p:extLst>
      <p:ext uri="{BB962C8B-B14F-4D97-AF65-F5344CB8AC3E}">
        <p14:creationId xmlns:p14="http://schemas.microsoft.com/office/powerpoint/2010/main" val="362274878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889938" cy="49534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777607" y="0"/>
            <a:ext cx="2889938" cy="495348"/>
          </a:xfrm>
          <a:prstGeom prst="rect">
            <a:avLst/>
          </a:prstGeom>
        </p:spPr>
        <p:txBody>
          <a:bodyPr vert="horz" lIns="91440" tIns="45720" rIns="91440" bIns="45720" rtlCol="0"/>
          <a:lstStyle>
            <a:lvl1pPr algn="r">
              <a:defRPr sz="1200"/>
            </a:lvl1pPr>
          </a:lstStyle>
          <a:p>
            <a:fld id="{EAE18579-42C1-4F08-8D49-7D55110F8A66}" type="datetimeFigureOut">
              <a:rPr lang="en-AU" smtClean="0"/>
              <a:t>21/03/2017</a:t>
            </a:fld>
            <a:endParaRPr lang="en-AU"/>
          </a:p>
        </p:txBody>
      </p:sp>
      <p:sp>
        <p:nvSpPr>
          <p:cNvPr id="4" name="Slide Image Placeholder 3"/>
          <p:cNvSpPr>
            <a:spLocks noGrp="1" noRot="1" noChangeAspect="1"/>
          </p:cNvSpPr>
          <p:nvPr>
            <p:ph type="sldImg" idx="2"/>
          </p:nvPr>
        </p:nvSpPr>
        <p:spPr>
          <a:xfrm>
            <a:off x="1114425" y="1233488"/>
            <a:ext cx="4440238" cy="3332162"/>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66909" y="4751219"/>
            <a:ext cx="5335270" cy="3887361"/>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9377317"/>
            <a:ext cx="2889938" cy="49534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777607" y="9377317"/>
            <a:ext cx="2889938" cy="495347"/>
          </a:xfrm>
          <a:prstGeom prst="rect">
            <a:avLst/>
          </a:prstGeom>
        </p:spPr>
        <p:txBody>
          <a:bodyPr vert="horz" lIns="91440" tIns="45720" rIns="91440" bIns="45720" rtlCol="0" anchor="b"/>
          <a:lstStyle>
            <a:lvl1pPr algn="r">
              <a:defRPr sz="1200"/>
            </a:lvl1pPr>
          </a:lstStyle>
          <a:p>
            <a:fld id="{4580531B-4A3A-4526-9B1F-54705D42831B}" type="slidenum">
              <a:rPr lang="en-AU" smtClean="0"/>
              <a:t>‹#›</a:t>
            </a:fld>
            <a:endParaRPr lang="en-AU"/>
          </a:p>
        </p:txBody>
      </p:sp>
    </p:spTree>
    <p:extLst>
      <p:ext uri="{BB962C8B-B14F-4D97-AF65-F5344CB8AC3E}">
        <p14:creationId xmlns:p14="http://schemas.microsoft.com/office/powerpoint/2010/main" val="29593831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AU" dirty="0"/>
          </a:p>
        </p:txBody>
      </p:sp>
      <p:sp>
        <p:nvSpPr>
          <p:cNvPr id="4" name="Slide Number Placeholder 3"/>
          <p:cNvSpPr>
            <a:spLocks noGrp="1"/>
          </p:cNvSpPr>
          <p:nvPr>
            <p:ph type="sldNum" sz="quarter" idx="10"/>
          </p:nvPr>
        </p:nvSpPr>
        <p:spPr/>
        <p:txBody>
          <a:bodyPr/>
          <a:lstStyle/>
          <a:p>
            <a:fld id="{E3232D56-175B-4153-A086-2CB8E64D3489}" type="slidenum">
              <a:rPr lang="en-AU" smtClean="0"/>
              <a:pPr/>
              <a:t>1</a:t>
            </a:fld>
            <a:endParaRPr lang="en-AU"/>
          </a:p>
        </p:txBody>
      </p:sp>
    </p:spTree>
    <p:extLst>
      <p:ext uri="{BB962C8B-B14F-4D97-AF65-F5344CB8AC3E}">
        <p14:creationId xmlns:p14="http://schemas.microsoft.com/office/powerpoint/2010/main" val="41269473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62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AU" altLang="en-US"/>
              <a:t>Cancer incidence and survival will be examined for around 20 of the leading cancers at the level of (click) statistical area 2, or SA2s. We also plan to examine spatial patterns in screening participation for population-based screening programs such as (click) mammograms for breast cancer, FOBT for bowel cancer and Pap Tests for cervical cancer.</a:t>
            </a:r>
          </a:p>
          <a:p>
            <a:endParaRPr lang="en-AU" altLang="en-US"/>
          </a:p>
        </p:txBody>
      </p:sp>
      <p:sp>
        <p:nvSpPr>
          <p:cNvPr id="2662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7548D9D5-648B-4ED1-BA41-9EFF0337F8F2}" type="slidenum">
              <a:rPr lang="en-AU" altLang="en-US" smtClean="0"/>
              <a:pPr/>
              <a:t>2</a:t>
            </a:fld>
            <a:endParaRPr lang="en-AU" altLang="en-US"/>
          </a:p>
        </p:txBody>
      </p:sp>
    </p:spTree>
    <p:extLst>
      <p:ext uri="{BB962C8B-B14F-4D97-AF65-F5344CB8AC3E}">
        <p14:creationId xmlns:p14="http://schemas.microsoft.com/office/powerpoint/2010/main" val="22614872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And this work was published</a:t>
            </a:r>
            <a:r>
              <a:rPr lang="en-AU" baseline="0" dirty="0"/>
              <a:t> in a report where we examined around 20 of the leading cancer types. You are very welcome to take a copy if you are interested in seeing all the results.</a:t>
            </a:r>
            <a:endParaRPr lang="en-AU" dirty="0"/>
          </a:p>
        </p:txBody>
      </p:sp>
      <p:sp>
        <p:nvSpPr>
          <p:cNvPr id="4" name="Slide Number Placeholder 3"/>
          <p:cNvSpPr>
            <a:spLocks noGrp="1"/>
          </p:cNvSpPr>
          <p:nvPr>
            <p:ph type="sldNum" sz="quarter" idx="10"/>
          </p:nvPr>
        </p:nvSpPr>
        <p:spPr/>
        <p:txBody>
          <a:bodyPr/>
          <a:lstStyle/>
          <a:p>
            <a:fld id="{1CB50DFA-565F-41BD-8119-C6F7BDF8D224}" type="slidenum">
              <a:rPr lang="en-AU" smtClean="0"/>
              <a:t>4</a:t>
            </a:fld>
            <a:endParaRPr lang="en-AU"/>
          </a:p>
        </p:txBody>
      </p:sp>
    </p:spTree>
    <p:extLst>
      <p:ext uri="{BB962C8B-B14F-4D97-AF65-F5344CB8AC3E}">
        <p14:creationId xmlns:p14="http://schemas.microsoft.com/office/powerpoint/2010/main" val="34994125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6775" y="739775"/>
            <a:ext cx="4935538" cy="3703638"/>
          </a:xfrm>
        </p:spPr>
      </p:sp>
      <p:sp>
        <p:nvSpPr>
          <p:cNvPr id="3" name="Notes Placeholder 2"/>
          <p:cNvSpPr>
            <a:spLocks noGrp="1"/>
          </p:cNvSpPr>
          <p:nvPr>
            <p:ph type="body" idx="1"/>
          </p:nvPr>
        </p:nvSpPr>
        <p:spPr/>
        <p:txBody>
          <a:bodyPr/>
          <a:lstStyle/>
          <a:p>
            <a:r>
              <a:rPr lang="en-AU" baseline="0" dirty="0"/>
              <a:t>Such as the intrinsic conditional autoregressive, or CAR, distribution. Here we define neighbours based on adjacency. So in our diagram, the orange area has neighbours with all the areas containing j subscripts. Each neighbour is given a weight of 1, while any region that is not a neighbour has a weight of 0. So effectively, the mean then becomes an average over the neighbouring areas, and our variance is divided by the number of neighbours. </a:t>
            </a:r>
            <a:r>
              <a:rPr lang="en-AU" sz="1200" kern="1200" dirty="0">
                <a:solidFill>
                  <a:schemeClr val="tx1"/>
                </a:solidFill>
                <a:effectLst/>
                <a:latin typeface="+mn-lt"/>
                <a:ea typeface="+mn-ea"/>
                <a:cs typeface="+mn-cs"/>
              </a:rPr>
              <a:t>This prior assumes that nearby areas are NOT independent.</a:t>
            </a:r>
            <a:endParaRPr lang="en-AU" dirty="0"/>
          </a:p>
        </p:txBody>
      </p:sp>
      <p:sp>
        <p:nvSpPr>
          <p:cNvPr id="4" name="Slide Number Placeholder 3"/>
          <p:cNvSpPr>
            <a:spLocks noGrp="1"/>
          </p:cNvSpPr>
          <p:nvPr>
            <p:ph type="sldNum" sz="quarter" idx="10"/>
          </p:nvPr>
        </p:nvSpPr>
        <p:spPr/>
        <p:txBody>
          <a:bodyPr/>
          <a:lstStyle/>
          <a:p>
            <a:fld id="{E3232D56-175B-4153-A086-2CB8E64D3489}" type="slidenum">
              <a:rPr lang="en-AU" smtClean="0"/>
              <a:pPr/>
              <a:t>5</a:t>
            </a:fld>
            <a:endParaRPr lang="en-AU"/>
          </a:p>
        </p:txBody>
      </p:sp>
    </p:spTree>
    <p:extLst>
      <p:ext uri="{BB962C8B-B14F-4D97-AF65-F5344CB8AC3E}">
        <p14:creationId xmlns:p14="http://schemas.microsoft.com/office/powerpoint/2010/main" val="24831440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30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AU" altLang="en-US"/>
              <a:t>From your left, our team is composed of Kerrie Mengersen, Joanne Aitken, Peter Baade, Nicole White, myself and Paula Moraga. Other team members include (click) Jessie Roberts, (click) Earl Duncan, (click) James McGree, (click) David Houslip and (click) Pamela Burrage. We believe this will be an exciting study, with great potential to influence health policy and bring benefit to cancer patients across the country. This is a 2 year project and we look forward to keeping you updated on progress. </a:t>
            </a:r>
          </a:p>
        </p:txBody>
      </p:sp>
      <p:sp>
        <p:nvSpPr>
          <p:cNvPr id="4301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82E74905-4C2D-4A95-A7AB-B8174EFE8FDD}" type="slidenum">
              <a:rPr lang="en-AU" altLang="en-US" smtClean="0"/>
              <a:pPr/>
              <a:t>8</a:t>
            </a:fld>
            <a:endParaRPr lang="en-AU" altLang="en-US"/>
          </a:p>
        </p:txBody>
      </p:sp>
    </p:spTree>
    <p:extLst>
      <p:ext uri="{BB962C8B-B14F-4D97-AF65-F5344CB8AC3E}">
        <p14:creationId xmlns:p14="http://schemas.microsoft.com/office/powerpoint/2010/main" val="2275394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F784681-673B-488F-8E46-944264CC2E6D}" type="datetimeFigureOut">
              <a:rPr lang="en-AU" smtClean="0"/>
              <a:t>21/03/2017</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2D50DCD7-2CD7-4583-B4D9-AED62B5B51AD}" type="slidenum">
              <a:rPr lang="en-AU" smtClean="0"/>
              <a:t>‹#›</a:t>
            </a:fld>
            <a:endParaRPr lang="en-AU"/>
          </a:p>
        </p:txBody>
      </p:sp>
    </p:spTree>
    <p:extLst>
      <p:ext uri="{BB962C8B-B14F-4D97-AF65-F5344CB8AC3E}">
        <p14:creationId xmlns:p14="http://schemas.microsoft.com/office/powerpoint/2010/main" val="26787271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F784681-673B-488F-8E46-944264CC2E6D}" type="datetimeFigureOut">
              <a:rPr lang="en-AU" smtClean="0"/>
              <a:t>21/03/2017</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2D50DCD7-2CD7-4583-B4D9-AED62B5B51AD}" type="slidenum">
              <a:rPr lang="en-AU" smtClean="0"/>
              <a:t>‹#›</a:t>
            </a:fld>
            <a:endParaRPr lang="en-AU"/>
          </a:p>
        </p:txBody>
      </p:sp>
    </p:spTree>
    <p:extLst>
      <p:ext uri="{BB962C8B-B14F-4D97-AF65-F5344CB8AC3E}">
        <p14:creationId xmlns:p14="http://schemas.microsoft.com/office/powerpoint/2010/main" val="11512950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F784681-673B-488F-8E46-944264CC2E6D}" type="datetimeFigureOut">
              <a:rPr lang="en-AU" smtClean="0"/>
              <a:t>21/03/2017</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2D50DCD7-2CD7-4583-B4D9-AED62B5B51AD}" type="slidenum">
              <a:rPr lang="en-AU" smtClean="0"/>
              <a:t>‹#›</a:t>
            </a:fld>
            <a:endParaRPr lang="en-AU"/>
          </a:p>
        </p:txBody>
      </p:sp>
    </p:spTree>
    <p:extLst>
      <p:ext uri="{BB962C8B-B14F-4D97-AF65-F5344CB8AC3E}">
        <p14:creationId xmlns:p14="http://schemas.microsoft.com/office/powerpoint/2010/main" val="12039058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F784681-673B-488F-8E46-944264CC2E6D}" type="datetimeFigureOut">
              <a:rPr lang="en-AU" smtClean="0"/>
              <a:t>21/03/2017</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2D50DCD7-2CD7-4583-B4D9-AED62B5B51AD}" type="slidenum">
              <a:rPr lang="en-AU" smtClean="0"/>
              <a:t>‹#›</a:t>
            </a:fld>
            <a:endParaRPr lang="en-AU"/>
          </a:p>
        </p:txBody>
      </p:sp>
    </p:spTree>
    <p:extLst>
      <p:ext uri="{BB962C8B-B14F-4D97-AF65-F5344CB8AC3E}">
        <p14:creationId xmlns:p14="http://schemas.microsoft.com/office/powerpoint/2010/main" val="30038270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F784681-673B-488F-8E46-944264CC2E6D}" type="datetimeFigureOut">
              <a:rPr lang="en-AU" smtClean="0"/>
              <a:t>21/03/2017</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2D50DCD7-2CD7-4583-B4D9-AED62B5B51AD}" type="slidenum">
              <a:rPr lang="en-AU" smtClean="0"/>
              <a:t>‹#›</a:t>
            </a:fld>
            <a:endParaRPr lang="en-AU"/>
          </a:p>
        </p:txBody>
      </p:sp>
    </p:spTree>
    <p:extLst>
      <p:ext uri="{BB962C8B-B14F-4D97-AF65-F5344CB8AC3E}">
        <p14:creationId xmlns:p14="http://schemas.microsoft.com/office/powerpoint/2010/main" val="25024117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F784681-673B-488F-8E46-944264CC2E6D}" type="datetimeFigureOut">
              <a:rPr lang="en-AU" smtClean="0"/>
              <a:t>21/03/2017</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2D50DCD7-2CD7-4583-B4D9-AED62B5B51AD}" type="slidenum">
              <a:rPr lang="en-AU" smtClean="0"/>
              <a:t>‹#›</a:t>
            </a:fld>
            <a:endParaRPr lang="en-AU"/>
          </a:p>
        </p:txBody>
      </p:sp>
    </p:spTree>
    <p:extLst>
      <p:ext uri="{BB962C8B-B14F-4D97-AF65-F5344CB8AC3E}">
        <p14:creationId xmlns:p14="http://schemas.microsoft.com/office/powerpoint/2010/main" val="34704830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F784681-673B-488F-8E46-944264CC2E6D}" type="datetimeFigureOut">
              <a:rPr lang="en-AU" smtClean="0"/>
              <a:t>21/03/2017</a:t>
            </a:fld>
            <a:endParaRPr lang="en-AU"/>
          </a:p>
        </p:txBody>
      </p:sp>
      <p:sp>
        <p:nvSpPr>
          <p:cNvPr id="8" name="Footer Placeholder 7"/>
          <p:cNvSpPr>
            <a:spLocks noGrp="1"/>
          </p:cNvSpPr>
          <p:nvPr>
            <p:ph type="ftr" sz="quarter" idx="11"/>
          </p:nvPr>
        </p:nvSpPr>
        <p:spPr/>
        <p:txBody>
          <a:bodyPr/>
          <a:lstStyle/>
          <a:p>
            <a:endParaRPr lang="en-AU"/>
          </a:p>
        </p:txBody>
      </p:sp>
      <p:sp>
        <p:nvSpPr>
          <p:cNvPr id="9" name="Slide Number Placeholder 8"/>
          <p:cNvSpPr>
            <a:spLocks noGrp="1"/>
          </p:cNvSpPr>
          <p:nvPr>
            <p:ph type="sldNum" sz="quarter" idx="12"/>
          </p:nvPr>
        </p:nvSpPr>
        <p:spPr/>
        <p:txBody>
          <a:bodyPr/>
          <a:lstStyle/>
          <a:p>
            <a:fld id="{2D50DCD7-2CD7-4583-B4D9-AED62B5B51AD}" type="slidenum">
              <a:rPr lang="en-AU" smtClean="0"/>
              <a:t>‹#›</a:t>
            </a:fld>
            <a:endParaRPr lang="en-AU"/>
          </a:p>
        </p:txBody>
      </p:sp>
    </p:spTree>
    <p:extLst>
      <p:ext uri="{BB962C8B-B14F-4D97-AF65-F5344CB8AC3E}">
        <p14:creationId xmlns:p14="http://schemas.microsoft.com/office/powerpoint/2010/main" val="22132285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F784681-673B-488F-8E46-944264CC2E6D}" type="datetimeFigureOut">
              <a:rPr lang="en-AU" smtClean="0"/>
              <a:t>21/03/2017</a:t>
            </a:fld>
            <a:endParaRPr lang="en-AU"/>
          </a:p>
        </p:txBody>
      </p:sp>
      <p:sp>
        <p:nvSpPr>
          <p:cNvPr id="4" name="Footer Placeholder 3"/>
          <p:cNvSpPr>
            <a:spLocks noGrp="1"/>
          </p:cNvSpPr>
          <p:nvPr>
            <p:ph type="ftr" sz="quarter" idx="11"/>
          </p:nvPr>
        </p:nvSpPr>
        <p:spPr/>
        <p:txBody>
          <a:bodyPr/>
          <a:lstStyle/>
          <a:p>
            <a:endParaRPr lang="en-AU"/>
          </a:p>
        </p:txBody>
      </p:sp>
      <p:sp>
        <p:nvSpPr>
          <p:cNvPr id="5" name="Slide Number Placeholder 4"/>
          <p:cNvSpPr>
            <a:spLocks noGrp="1"/>
          </p:cNvSpPr>
          <p:nvPr>
            <p:ph type="sldNum" sz="quarter" idx="12"/>
          </p:nvPr>
        </p:nvSpPr>
        <p:spPr/>
        <p:txBody>
          <a:bodyPr/>
          <a:lstStyle/>
          <a:p>
            <a:fld id="{2D50DCD7-2CD7-4583-B4D9-AED62B5B51AD}" type="slidenum">
              <a:rPr lang="en-AU" smtClean="0"/>
              <a:t>‹#›</a:t>
            </a:fld>
            <a:endParaRPr lang="en-AU"/>
          </a:p>
        </p:txBody>
      </p:sp>
    </p:spTree>
    <p:extLst>
      <p:ext uri="{BB962C8B-B14F-4D97-AF65-F5344CB8AC3E}">
        <p14:creationId xmlns:p14="http://schemas.microsoft.com/office/powerpoint/2010/main" val="25890969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F784681-673B-488F-8E46-944264CC2E6D}" type="datetimeFigureOut">
              <a:rPr lang="en-AU" smtClean="0"/>
              <a:t>21/03/2017</a:t>
            </a:fld>
            <a:endParaRPr lang="en-AU"/>
          </a:p>
        </p:txBody>
      </p:sp>
      <p:sp>
        <p:nvSpPr>
          <p:cNvPr id="3" name="Footer Placeholder 2"/>
          <p:cNvSpPr>
            <a:spLocks noGrp="1"/>
          </p:cNvSpPr>
          <p:nvPr>
            <p:ph type="ftr" sz="quarter" idx="11"/>
          </p:nvPr>
        </p:nvSpPr>
        <p:spPr/>
        <p:txBody>
          <a:bodyPr/>
          <a:lstStyle/>
          <a:p>
            <a:endParaRPr lang="en-AU"/>
          </a:p>
        </p:txBody>
      </p:sp>
      <p:sp>
        <p:nvSpPr>
          <p:cNvPr id="4" name="Slide Number Placeholder 3"/>
          <p:cNvSpPr>
            <a:spLocks noGrp="1"/>
          </p:cNvSpPr>
          <p:nvPr>
            <p:ph type="sldNum" sz="quarter" idx="12"/>
          </p:nvPr>
        </p:nvSpPr>
        <p:spPr/>
        <p:txBody>
          <a:bodyPr/>
          <a:lstStyle/>
          <a:p>
            <a:fld id="{2D50DCD7-2CD7-4583-B4D9-AED62B5B51AD}" type="slidenum">
              <a:rPr lang="en-AU" smtClean="0"/>
              <a:t>‹#›</a:t>
            </a:fld>
            <a:endParaRPr lang="en-AU"/>
          </a:p>
        </p:txBody>
      </p:sp>
    </p:spTree>
    <p:extLst>
      <p:ext uri="{BB962C8B-B14F-4D97-AF65-F5344CB8AC3E}">
        <p14:creationId xmlns:p14="http://schemas.microsoft.com/office/powerpoint/2010/main" val="41548442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F784681-673B-488F-8E46-944264CC2E6D}" type="datetimeFigureOut">
              <a:rPr lang="en-AU" smtClean="0"/>
              <a:t>21/03/2017</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2D50DCD7-2CD7-4583-B4D9-AED62B5B51AD}" type="slidenum">
              <a:rPr lang="en-AU" smtClean="0"/>
              <a:t>‹#›</a:t>
            </a:fld>
            <a:endParaRPr lang="en-AU"/>
          </a:p>
        </p:txBody>
      </p:sp>
    </p:spTree>
    <p:extLst>
      <p:ext uri="{BB962C8B-B14F-4D97-AF65-F5344CB8AC3E}">
        <p14:creationId xmlns:p14="http://schemas.microsoft.com/office/powerpoint/2010/main" val="14279280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F784681-673B-488F-8E46-944264CC2E6D}" type="datetimeFigureOut">
              <a:rPr lang="en-AU" smtClean="0"/>
              <a:t>21/03/2017</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2D50DCD7-2CD7-4583-B4D9-AED62B5B51AD}" type="slidenum">
              <a:rPr lang="en-AU" smtClean="0"/>
              <a:t>‹#›</a:t>
            </a:fld>
            <a:endParaRPr lang="en-AU"/>
          </a:p>
        </p:txBody>
      </p:sp>
    </p:spTree>
    <p:extLst>
      <p:ext uri="{BB962C8B-B14F-4D97-AF65-F5344CB8AC3E}">
        <p14:creationId xmlns:p14="http://schemas.microsoft.com/office/powerpoint/2010/main" val="8544972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F784681-673B-488F-8E46-944264CC2E6D}" type="datetimeFigureOut">
              <a:rPr lang="en-AU" smtClean="0"/>
              <a:t>21/03/2017</a:t>
            </a:fld>
            <a:endParaRPr lang="en-AU"/>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D50DCD7-2CD7-4583-B4D9-AED62B5B51AD}" type="slidenum">
              <a:rPr lang="en-AU" smtClean="0"/>
              <a:t>‹#›</a:t>
            </a:fld>
            <a:endParaRPr lang="en-AU"/>
          </a:p>
        </p:txBody>
      </p:sp>
    </p:spTree>
    <p:extLst>
      <p:ext uri="{BB962C8B-B14F-4D97-AF65-F5344CB8AC3E}">
        <p14:creationId xmlns:p14="http://schemas.microsoft.com/office/powerpoint/2010/main" val="375010782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jpe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7.jpeg"/><Relationship Id="rId7"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10.jpg"/><Relationship Id="rId5" Type="http://schemas.openxmlformats.org/officeDocument/2006/relationships/image" Target="../media/image9.jpg"/><Relationship Id="rId4" Type="http://schemas.openxmlformats.org/officeDocument/2006/relationships/image" Target="../media/image8.jpeg"/></Relationships>
</file>

<file path=ppt/slides/_rels/slide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30.png"/></Relationships>
</file>

<file path=ppt/slides/_rels/slide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g"/><Relationship Id="rId1" Type="http://schemas.openxmlformats.org/officeDocument/2006/relationships/slideLayout" Target="../slideLayouts/slideLayout7.xml"/><Relationship Id="rId4" Type="http://schemas.openxmlformats.org/officeDocument/2006/relationships/image" Target="../media/image20.tiff"/></Relationships>
</file>

<file path=ppt/slides/_rels/slide8.xml.rels><?xml version="1.0" encoding="UTF-8" standalone="yes"?>
<Relationships xmlns="http://schemas.openxmlformats.org/package/2006/relationships"><Relationship Id="rId8" Type="http://schemas.openxmlformats.org/officeDocument/2006/relationships/image" Target="../media/image26.jpg"/><Relationship Id="rId3" Type="http://schemas.openxmlformats.org/officeDocument/2006/relationships/image" Target="../media/image21.jpeg"/><Relationship Id="rId7" Type="http://schemas.openxmlformats.org/officeDocument/2006/relationships/image" Target="../media/image25.jp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24.jpg"/><Relationship Id="rId5" Type="http://schemas.openxmlformats.org/officeDocument/2006/relationships/image" Target="../media/image23.jpeg"/><Relationship Id="rId4" Type="http://schemas.openxmlformats.org/officeDocument/2006/relationships/image" Target="../media/image22.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179512" y="167106"/>
            <a:ext cx="8784976" cy="4414022"/>
          </a:xfrm>
          <a:prstGeom prst="roundRect">
            <a:avLst>
              <a:gd name="adj" fmla="val 5939"/>
            </a:avLst>
          </a:prstGeom>
          <a:gradFill flip="none" rotWithShape="1">
            <a:gsLst>
              <a:gs pos="0">
                <a:srgbClr val="00187E"/>
              </a:gs>
              <a:gs pos="19000">
                <a:srgbClr val="002060">
                  <a:alpha val="93000"/>
                </a:srgbClr>
              </a:gs>
              <a:gs pos="75000">
                <a:srgbClr val="0079CC"/>
              </a:gs>
              <a:gs pos="100000">
                <a:srgbClr val="002060">
                  <a:alpha val="77000"/>
                </a:srgbClr>
              </a:gs>
            </a:gsLst>
            <a:path path="circle">
              <a:fillToRect l="50000" t="50000" r="50000" b="5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extBox 1"/>
          <p:cNvSpPr txBox="1"/>
          <p:nvPr/>
        </p:nvSpPr>
        <p:spPr>
          <a:xfrm>
            <a:off x="612169" y="662265"/>
            <a:ext cx="7776864" cy="1384995"/>
          </a:xfrm>
          <a:prstGeom prst="rect">
            <a:avLst/>
          </a:prstGeom>
          <a:noFill/>
        </p:spPr>
        <p:txBody>
          <a:bodyPr wrap="square" rtlCol="0">
            <a:spAutoFit/>
          </a:bodyPr>
          <a:lstStyle/>
          <a:p>
            <a:pPr algn="ctr"/>
            <a:endParaRPr lang="en-AU" sz="4000" dirty="0">
              <a:solidFill>
                <a:schemeClr val="bg1"/>
              </a:solidFill>
            </a:endParaRPr>
          </a:p>
          <a:p>
            <a:pPr algn="ctr"/>
            <a:r>
              <a:rPr lang="en-AU" sz="4400" dirty="0">
                <a:solidFill>
                  <a:schemeClr val="bg1"/>
                </a:solidFill>
              </a:rPr>
              <a:t>The National Cancer Atlas</a:t>
            </a:r>
          </a:p>
        </p:txBody>
      </p:sp>
      <p:sp>
        <p:nvSpPr>
          <p:cNvPr id="3" name="TextBox 2"/>
          <p:cNvSpPr txBox="1"/>
          <p:nvPr/>
        </p:nvSpPr>
        <p:spPr>
          <a:xfrm>
            <a:off x="1951377" y="3425113"/>
            <a:ext cx="5098447" cy="1015663"/>
          </a:xfrm>
          <a:prstGeom prst="rect">
            <a:avLst/>
          </a:prstGeom>
          <a:noFill/>
        </p:spPr>
        <p:txBody>
          <a:bodyPr wrap="square" rtlCol="0">
            <a:spAutoFit/>
          </a:bodyPr>
          <a:lstStyle/>
          <a:p>
            <a:pPr algn="ctr"/>
            <a:r>
              <a:rPr lang="en-AU" sz="2000" dirty="0">
                <a:solidFill>
                  <a:schemeClr val="bg1"/>
                </a:solidFill>
              </a:rPr>
              <a:t>Susanna Cramb</a:t>
            </a:r>
          </a:p>
          <a:p>
            <a:pPr algn="ctr"/>
            <a:endParaRPr lang="en-AU" sz="2000" dirty="0">
              <a:solidFill>
                <a:schemeClr val="bg1"/>
              </a:solidFill>
            </a:endParaRPr>
          </a:p>
          <a:p>
            <a:pPr algn="ctr"/>
            <a:r>
              <a:rPr lang="en-AU" sz="2000" dirty="0">
                <a:solidFill>
                  <a:srgbClr val="FFD102"/>
                </a:solidFill>
              </a:rPr>
              <a:t>susannacramb@cancerqld.org.au</a:t>
            </a:r>
          </a:p>
        </p:txBody>
      </p:sp>
      <p:grpSp>
        <p:nvGrpSpPr>
          <p:cNvPr id="11" name="Group 10"/>
          <p:cNvGrpSpPr/>
          <p:nvPr/>
        </p:nvGrpSpPr>
        <p:grpSpPr>
          <a:xfrm>
            <a:off x="550418" y="4765433"/>
            <a:ext cx="1974720" cy="1049564"/>
            <a:chOff x="3779912" y="4941168"/>
            <a:chExt cx="1900452" cy="1085559"/>
          </a:xfrm>
        </p:grpSpPr>
        <p:sp>
          <p:nvSpPr>
            <p:cNvPr id="9" name="Rectangle 8"/>
            <p:cNvSpPr/>
            <p:nvPr/>
          </p:nvSpPr>
          <p:spPr>
            <a:xfrm>
              <a:off x="3779912" y="4941168"/>
              <a:ext cx="1900452" cy="10855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6" name="Picture 5" descr="CC_Queensland.jpg"/>
            <p:cNvPicPr>
              <a:picLocks noChangeAspect="1"/>
            </p:cNvPicPr>
            <p:nvPr/>
          </p:nvPicPr>
          <p:blipFill>
            <a:blip r:embed="rId3" cstate="print"/>
            <a:stretch>
              <a:fillRect/>
            </a:stretch>
          </p:blipFill>
          <p:spPr>
            <a:xfrm>
              <a:off x="3851920" y="5013176"/>
              <a:ext cx="1743000" cy="924266"/>
            </a:xfrm>
            <a:prstGeom prst="rect">
              <a:avLst/>
            </a:prstGeom>
          </p:spPr>
        </p:pic>
      </p:grpSp>
      <p:pic>
        <p:nvPicPr>
          <p:cNvPr id="7" name="Picture 6" descr="QUT logo.png"/>
          <p:cNvPicPr>
            <a:picLocks noChangeAspect="1"/>
          </p:cNvPicPr>
          <p:nvPr/>
        </p:nvPicPr>
        <p:blipFill>
          <a:blip r:embed="rId4" cstate="print"/>
          <a:stretch>
            <a:fillRect/>
          </a:stretch>
        </p:blipFill>
        <p:spPr>
          <a:xfrm>
            <a:off x="7193103" y="4799582"/>
            <a:ext cx="962069" cy="962069"/>
          </a:xfrm>
          <a:prstGeom prst="rect">
            <a:avLst/>
          </a:prstGeom>
        </p:spPr>
      </p:pic>
      <p:pic>
        <p:nvPicPr>
          <p:cNvPr id="13" name="Picture 12"/>
          <p:cNvPicPr>
            <a:picLocks/>
          </p:cNvPicPr>
          <p:nvPr/>
        </p:nvPicPr>
        <p:blipFill>
          <a:blip r:embed="rId5" cstate="print">
            <a:extLst>
              <a:ext uri="{28A0092B-C50C-407E-A947-70E740481C1C}">
                <a14:useLocalDpi xmlns:a14="http://schemas.microsoft.com/office/drawing/2010/main" val="0"/>
              </a:ext>
            </a:extLst>
          </a:blip>
          <a:stretch>
            <a:fillRect/>
          </a:stretch>
        </p:blipFill>
        <p:spPr>
          <a:xfrm>
            <a:off x="3755914" y="4812716"/>
            <a:ext cx="2086383" cy="1005913"/>
          </a:xfrm>
          <a:prstGeom prst="rect">
            <a:avLst/>
          </a:prstGeom>
        </p:spPr>
      </p:pic>
      <p:pic>
        <p:nvPicPr>
          <p:cNvPr id="14" name="Picture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0418" y="5812703"/>
            <a:ext cx="2657534" cy="1045297"/>
          </a:xfrm>
          <a:prstGeom prst="rect">
            <a:avLst/>
          </a:prstGeom>
        </p:spPr>
      </p:pic>
      <p:pic>
        <p:nvPicPr>
          <p:cNvPr id="15" name="Picture 2"/>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3684884" y="5835695"/>
            <a:ext cx="1631431" cy="9330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15"/>
          <p:cNvPicPr>
            <a:picLocks noChangeAspect="1"/>
          </p:cNvPicPr>
          <p:nvPr/>
        </p:nvPicPr>
        <p:blipFill>
          <a:blip r:embed="rId8"/>
          <a:stretch>
            <a:fillRect/>
          </a:stretch>
        </p:blipFill>
        <p:spPr>
          <a:xfrm>
            <a:off x="6390259" y="5809513"/>
            <a:ext cx="2573698" cy="1051675"/>
          </a:xfrm>
          <a:prstGeom prst="rect">
            <a:avLst/>
          </a:prstGeom>
        </p:spPr>
      </p:pic>
    </p:spTree>
    <p:extLst>
      <p:ext uri="{BB962C8B-B14F-4D97-AF65-F5344CB8AC3E}">
        <p14:creationId xmlns:p14="http://schemas.microsoft.com/office/powerpoint/2010/main" val="38041924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l="34222" t="2685" r="1"/>
          <a:stretch/>
        </p:blipFill>
        <p:spPr>
          <a:xfrm>
            <a:off x="100975" y="70770"/>
            <a:ext cx="4519663" cy="4458675"/>
          </a:xfrm>
          <a:prstGeom prst="rect">
            <a:avLst/>
          </a:prstGeom>
          <a:ln>
            <a:noFill/>
          </a:ln>
          <a:effectLst>
            <a:softEdge rad="112500"/>
          </a:effectLst>
        </p:spPr>
      </p:pic>
      <p:pic>
        <p:nvPicPr>
          <p:cNvPr id="5" name="Picture 4"/>
          <p:cNvPicPr>
            <a:picLocks noChangeAspect="1"/>
          </p:cNvPicPr>
          <p:nvPr/>
        </p:nvPicPr>
        <p:blipFill rotWithShape="1">
          <a:blip r:embed="rId4" cstate="print">
            <a:extLst>
              <a:ext uri="{28A0092B-C50C-407E-A947-70E740481C1C}">
                <a14:useLocalDpi xmlns:a14="http://schemas.microsoft.com/office/drawing/2010/main" val="0"/>
              </a:ext>
            </a:extLst>
          </a:blip>
          <a:srcRect l="1" t="24710" r="31491" b="7759"/>
          <a:stretch/>
        </p:blipFill>
        <p:spPr>
          <a:xfrm>
            <a:off x="4620639" y="70770"/>
            <a:ext cx="4523362" cy="6787230"/>
          </a:xfrm>
          <a:prstGeom prst="rect">
            <a:avLst/>
          </a:prstGeom>
          <a:ln>
            <a:noFill/>
          </a:ln>
          <a:effectLst>
            <a:softEdge rad="112500"/>
          </a:effectLst>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38928" y="4941861"/>
            <a:ext cx="3220621" cy="1882181"/>
          </a:xfrm>
          <a:prstGeom prst="rect">
            <a:avLst/>
          </a:prstGeom>
          <a:ln>
            <a:noFill/>
          </a:ln>
          <a:effectLst>
            <a:softEdge rad="112500"/>
          </a:effectLst>
        </p:spPr>
      </p:pic>
      <p:pic>
        <p:nvPicPr>
          <p:cNvPr id="8" name="Picture 7"/>
          <p:cNvPicPr>
            <a:picLocks noChangeAspect="1"/>
          </p:cNvPicPr>
          <p:nvPr/>
        </p:nvPicPr>
        <p:blipFill rotWithShape="1">
          <a:blip r:embed="rId6">
            <a:extLst>
              <a:ext uri="{28A0092B-C50C-407E-A947-70E740481C1C}">
                <a14:useLocalDpi xmlns:a14="http://schemas.microsoft.com/office/drawing/2010/main" val="0"/>
              </a:ext>
            </a:extLst>
          </a:blip>
          <a:srcRect b="2099"/>
          <a:stretch/>
        </p:blipFill>
        <p:spPr>
          <a:xfrm>
            <a:off x="91218" y="4529445"/>
            <a:ext cx="3537989" cy="2294597"/>
          </a:xfrm>
          <a:prstGeom prst="rect">
            <a:avLst/>
          </a:prstGeom>
          <a:ln>
            <a:noFill/>
          </a:ln>
          <a:effectLst>
            <a:softEdge rad="112500"/>
          </a:effectLst>
        </p:spPr>
      </p:pic>
      <p:pic>
        <p:nvPicPr>
          <p:cNvPr id="2" name="Picture 5"/>
          <p:cNvPicPr>
            <a:picLocks noChangeAspect="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792845" y="985170"/>
            <a:ext cx="6869206" cy="5660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0848632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5154590" cy="6858000"/>
          </a:xfrm>
          <a:prstGeom prst="rect">
            <a:avLst/>
          </a:prstGeom>
        </p:spPr>
      </p:pic>
      <p:sp>
        <p:nvSpPr>
          <p:cNvPr id="3" name="Rectangle 2"/>
          <p:cNvSpPr/>
          <p:nvPr/>
        </p:nvSpPr>
        <p:spPr>
          <a:xfrm>
            <a:off x="5154590" y="0"/>
            <a:ext cx="6262577" cy="6858000"/>
          </a:xfrm>
          <a:prstGeom prst="rect">
            <a:avLst/>
          </a:prstGeom>
          <a:gradFill flip="none" rotWithShape="1">
            <a:gsLst>
              <a:gs pos="0">
                <a:schemeClr val="tx1"/>
              </a:gs>
              <a:gs pos="82000">
                <a:srgbClr val="A3F3F6"/>
              </a:gs>
              <a:gs pos="44000">
                <a:schemeClr val="tx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 name="TextBox 3"/>
          <p:cNvSpPr txBox="1"/>
          <p:nvPr/>
        </p:nvSpPr>
        <p:spPr>
          <a:xfrm>
            <a:off x="5273749" y="244549"/>
            <a:ext cx="2700670" cy="646331"/>
          </a:xfrm>
          <a:prstGeom prst="rect">
            <a:avLst/>
          </a:prstGeom>
          <a:noFill/>
        </p:spPr>
        <p:txBody>
          <a:bodyPr wrap="square" rtlCol="0">
            <a:spAutoFit/>
          </a:bodyPr>
          <a:lstStyle/>
          <a:p>
            <a:r>
              <a:rPr lang="en-AU" sz="3600" dirty="0">
                <a:solidFill>
                  <a:schemeClr val="bg1"/>
                </a:solidFill>
              </a:rPr>
              <a:t>So what?</a:t>
            </a:r>
          </a:p>
        </p:txBody>
      </p:sp>
      <p:sp>
        <p:nvSpPr>
          <p:cNvPr id="5" name="TextBox 4"/>
          <p:cNvSpPr txBox="1"/>
          <p:nvPr/>
        </p:nvSpPr>
        <p:spPr>
          <a:xfrm>
            <a:off x="5401340" y="1531088"/>
            <a:ext cx="3870251" cy="4832092"/>
          </a:xfrm>
          <a:prstGeom prst="rect">
            <a:avLst/>
          </a:prstGeom>
          <a:noFill/>
        </p:spPr>
        <p:txBody>
          <a:bodyPr wrap="square" rtlCol="0">
            <a:spAutoFit/>
          </a:bodyPr>
          <a:lstStyle/>
          <a:p>
            <a:r>
              <a:rPr lang="en-AU" sz="2800" dirty="0">
                <a:solidFill>
                  <a:schemeClr val="bg1"/>
                </a:solidFill>
              </a:rPr>
              <a:t>First time to examine small-area variation in cancer outcomes across Australia</a:t>
            </a:r>
          </a:p>
          <a:p>
            <a:endParaRPr lang="en-AU" sz="2800" dirty="0">
              <a:solidFill>
                <a:schemeClr val="bg1"/>
              </a:solidFill>
            </a:endParaRPr>
          </a:p>
          <a:p>
            <a:r>
              <a:rPr lang="en-AU" sz="2800" dirty="0">
                <a:solidFill>
                  <a:schemeClr val="bg1"/>
                </a:solidFill>
              </a:rPr>
              <a:t>Will identify areas with less than optimal outcomes</a:t>
            </a:r>
          </a:p>
          <a:p>
            <a:endParaRPr lang="en-AU" sz="2800" dirty="0">
              <a:solidFill>
                <a:schemeClr val="bg1"/>
              </a:solidFill>
            </a:endParaRPr>
          </a:p>
          <a:p>
            <a:r>
              <a:rPr lang="en-AU" sz="2800" dirty="0">
                <a:solidFill>
                  <a:schemeClr val="bg1"/>
                </a:solidFill>
              </a:rPr>
              <a:t>Can underpin advocacy efforts</a:t>
            </a:r>
          </a:p>
        </p:txBody>
      </p:sp>
    </p:spTree>
    <p:extLst>
      <p:ext uri="{BB962C8B-B14F-4D97-AF65-F5344CB8AC3E}">
        <p14:creationId xmlns:p14="http://schemas.microsoft.com/office/powerpoint/2010/main" val="667793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1389045" y="1340089"/>
            <a:ext cx="7651399" cy="542835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3"/>
          <p:cNvPicPr>
            <a:picLocks noChangeAspect="1" noChangeArrowheads="1"/>
          </p:cNvPicPr>
          <p:nvPr/>
        </p:nvPicPr>
        <p:blipFill>
          <a:blip r:embed="rId4" cstate="print"/>
          <a:srcRect/>
          <a:stretch>
            <a:fillRect/>
          </a:stretch>
        </p:blipFill>
        <p:spPr bwMode="auto">
          <a:xfrm rot="21432844">
            <a:off x="177491" y="177845"/>
            <a:ext cx="1640283" cy="2324487"/>
          </a:xfrm>
          <a:prstGeom prst="rect">
            <a:avLst/>
          </a:prstGeom>
          <a:noFill/>
          <a:ln w="9525">
            <a:noFill/>
            <a:miter lim="800000"/>
            <a:headEnd/>
            <a:tailEnd/>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3210089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 y="546512"/>
            <a:ext cx="9219045" cy="5764976"/>
          </a:xfrm>
          <a:prstGeom prst="rect">
            <a:avLst/>
          </a:prstGeom>
        </p:spPr>
      </p:pic>
      <p:sp>
        <p:nvSpPr>
          <p:cNvPr id="3" name="Rectangle 2"/>
          <p:cNvSpPr/>
          <p:nvPr/>
        </p:nvSpPr>
        <p:spPr>
          <a:xfrm>
            <a:off x="0" y="0"/>
            <a:ext cx="9144000" cy="6858000"/>
          </a:xfrm>
          <a:prstGeom prst="rect">
            <a:avLst/>
          </a:prstGeom>
          <a:solidFill>
            <a:srgbClr val="FDEADA">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 name="TextBox 3"/>
          <p:cNvSpPr txBox="1"/>
          <p:nvPr/>
        </p:nvSpPr>
        <p:spPr>
          <a:xfrm>
            <a:off x="179512" y="572762"/>
            <a:ext cx="8964487" cy="1138773"/>
          </a:xfrm>
          <a:prstGeom prst="rect">
            <a:avLst/>
          </a:prstGeom>
          <a:noFill/>
        </p:spPr>
        <p:txBody>
          <a:bodyPr wrap="square" rtlCol="0">
            <a:spAutoFit/>
          </a:bodyPr>
          <a:lstStyle/>
          <a:p>
            <a:r>
              <a:rPr lang="en-AU" sz="3400" dirty="0">
                <a:solidFill>
                  <a:srgbClr val="002060"/>
                </a:solidFill>
              </a:rPr>
              <a:t>The Conditional </a:t>
            </a:r>
            <a:r>
              <a:rPr lang="en-AU" sz="3400" dirty="0" err="1">
                <a:solidFill>
                  <a:srgbClr val="002060"/>
                </a:solidFill>
              </a:rPr>
              <a:t>AutoRegressive</a:t>
            </a:r>
            <a:r>
              <a:rPr lang="en-AU" sz="3400" dirty="0">
                <a:solidFill>
                  <a:srgbClr val="002060"/>
                </a:solidFill>
              </a:rPr>
              <a:t> (CAR) distribution</a:t>
            </a:r>
          </a:p>
          <a:p>
            <a:pPr>
              <a:buFont typeface="Arial" pitchFamily="34" charset="0"/>
              <a:buChar char="•"/>
            </a:pPr>
            <a:endParaRPr lang="en-AU" sz="3400" dirty="0">
              <a:solidFill>
                <a:srgbClr val="002060"/>
              </a:solidFill>
            </a:endParaRPr>
          </a:p>
        </p:txBody>
      </p:sp>
      <mc:AlternateContent xmlns:mc="http://schemas.openxmlformats.org/markup-compatibility/2006" xmlns:a14="http://schemas.microsoft.com/office/drawing/2010/main">
        <mc:Choice Requires="a14">
          <p:sp>
            <p:nvSpPr>
              <p:cNvPr id="5" name="TextBox 4"/>
              <p:cNvSpPr txBox="1"/>
              <p:nvPr/>
            </p:nvSpPr>
            <p:spPr>
              <a:xfrm>
                <a:off x="2002704" y="1556794"/>
                <a:ext cx="7740860" cy="5055423"/>
              </a:xfrm>
              <a:prstGeom prst="rect">
                <a:avLst/>
              </a:prstGeom>
              <a:noFill/>
            </p:spPr>
            <p:txBody>
              <a:bodyPr wrap="square" rtlCol="0">
                <a:spAutoFit/>
              </a:bodyPr>
              <a:lstStyle/>
              <a:p>
                <a:pPr lvl="0">
                  <a:spcAft>
                    <a:spcPts val="1200"/>
                  </a:spcAft>
                </a:pPr>
                <a:r>
                  <a:rPr lang="en-AU" sz="2400" dirty="0">
                    <a:solidFill>
                      <a:srgbClr val="002060"/>
                    </a:solidFill>
                  </a:rPr>
                  <a:t>Area full conditional distributions:</a:t>
                </a:r>
              </a:p>
              <a:p>
                <a:pPr lvl="2">
                  <a:spcAft>
                    <a:spcPts val="1200"/>
                  </a:spcAft>
                </a:pPr>
                <a14:m>
                  <m:oMathPara xmlns:m="http://schemas.openxmlformats.org/officeDocument/2006/math">
                    <m:oMathParaPr>
                      <m:jc m:val="left"/>
                    </m:oMathParaPr>
                    <m:oMath xmlns:m="http://schemas.openxmlformats.org/officeDocument/2006/math">
                      <m:r>
                        <a:rPr lang="en-AU" sz="2400" i="1">
                          <a:solidFill>
                            <a:srgbClr val="002060"/>
                          </a:solidFill>
                          <a:latin typeface="Cambria Math"/>
                        </a:rPr>
                        <m:t>𝑝</m:t>
                      </m:r>
                      <m:d>
                        <m:dPr>
                          <m:ctrlPr>
                            <a:rPr lang="en-AU" sz="2400" i="1">
                              <a:solidFill>
                                <a:srgbClr val="002060"/>
                              </a:solidFill>
                              <a:latin typeface="Cambria Math" panose="02040503050406030204" pitchFamily="18" charset="0"/>
                            </a:rPr>
                          </m:ctrlPr>
                        </m:dPr>
                        <m:e>
                          <m:sSub>
                            <m:sSubPr>
                              <m:ctrlPr>
                                <a:rPr lang="en-AU" sz="2400" i="1">
                                  <a:solidFill>
                                    <a:srgbClr val="002060"/>
                                  </a:solidFill>
                                  <a:latin typeface="Cambria Math" panose="02040503050406030204" pitchFamily="18" charset="0"/>
                                </a:rPr>
                              </m:ctrlPr>
                            </m:sSubPr>
                            <m:e>
                              <m:r>
                                <a:rPr lang="en-AU" sz="2400" i="1">
                                  <a:solidFill>
                                    <a:srgbClr val="002060"/>
                                  </a:solidFill>
                                  <a:latin typeface="Cambria Math"/>
                                </a:rPr>
                                <m:t>𝑢</m:t>
                              </m:r>
                            </m:e>
                            <m:sub>
                              <m:r>
                                <a:rPr lang="en-AU" sz="2400" i="1">
                                  <a:solidFill>
                                    <a:srgbClr val="002060"/>
                                  </a:solidFill>
                                  <a:latin typeface="Cambria Math"/>
                                </a:rPr>
                                <m:t>𝑖</m:t>
                              </m:r>
                            </m:sub>
                          </m:sSub>
                        </m:e>
                        <m:e>
                          <m:sSub>
                            <m:sSubPr>
                              <m:ctrlPr>
                                <a:rPr lang="en-AU" sz="2400" i="1">
                                  <a:solidFill>
                                    <a:srgbClr val="002060"/>
                                  </a:solidFill>
                                  <a:latin typeface="Cambria Math" panose="02040503050406030204" pitchFamily="18" charset="0"/>
                                </a:rPr>
                              </m:ctrlPr>
                            </m:sSubPr>
                            <m:e>
                              <m:r>
                                <a:rPr lang="en-AU" sz="2400" i="1">
                                  <a:solidFill>
                                    <a:srgbClr val="002060"/>
                                  </a:solidFill>
                                  <a:latin typeface="Cambria Math"/>
                                </a:rPr>
                                <m:t>𝑢</m:t>
                              </m:r>
                            </m:e>
                            <m:sub>
                              <m:r>
                                <a:rPr lang="en-AU" sz="2400" i="1">
                                  <a:solidFill>
                                    <a:srgbClr val="002060"/>
                                  </a:solidFill>
                                  <a:latin typeface="Cambria Math"/>
                                </a:rPr>
                                <m:t>𝑗</m:t>
                              </m:r>
                            </m:sub>
                          </m:sSub>
                          <m:r>
                            <a:rPr lang="en-AU" sz="2400" i="1">
                              <a:solidFill>
                                <a:srgbClr val="002060"/>
                              </a:solidFill>
                              <a:latin typeface="Cambria Math"/>
                            </a:rPr>
                            <m:t>,</m:t>
                          </m:r>
                          <m:r>
                            <a:rPr lang="en-AU" sz="2400" i="1">
                              <a:solidFill>
                                <a:srgbClr val="002060"/>
                              </a:solidFill>
                              <a:latin typeface="Cambria Math"/>
                            </a:rPr>
                            <m:t>𝑖</m:t>
                          </m:r>
                          <m:r>
                            <a:rPr lang="en-AU" sz="2400" i="1">
                              <a:solidFill>
                                <a:srgbClr val="002060"/>
                              </a:solidFill>
                              <a:latin typeface="Cambria Math"/>
                            </a:rPr>
                            <m:t>≠</m:t>
                          </m:r>
                          <m:r>
                            <a:rPr lang="en-AU" sz="2400" i="1">
                              <a:solidFill>
                                <a:srgbClr val="002060"/>
                              </a:solidFill>
                              <a:latin typeface="Cambria Math"/>
                            </a:rPr>
                            <m:t>𝑗</m:t>
                          </m:r>
                          <m:r>
                            <a:rPr lang="en-AU" sz="2400" i="1">
                              <a:solidFill>
                                <a:srgbClr val="002060"/>
                              </a:solidFill>
                              <a:latin typeface="Cambria Math"/>
                            </a:rPr>
                            <m:t>,</m:t>
                          </m:r>
                          <m:sSubSup>
                            <m:sSubSupPr>
                              <m:ctrlPr>
                                <a:rPr lang="en-AU" sz="2400" i="1">
                                  <a:solidFill>
                                    <a:srgbClr val="002060"/>
                                  </a:solidFill>
                                  <a:latin typeface="Cambria Math" panose="02040503050406030204" pitchFamily="18" charset="0"/>
                                </a:rPr>
                              </m:ctrlPr>
                            </m:sSubSupPr>
                            <m:e>
                              <m:r>
                                <a:rPr lang="en-AU" sz="2400" i="1" smtClean="0">
                                  <a:solidFill>
                                    <a:srgbClr val="002060"/>
                                  </a:solidFill>
                                  <a:latin typeface="Cambria Math"/>
                                  <a:ea typeface="Cambria Math"/>
                                </a:rPr>
                                <m:t>𝜎</m:t>
                              </m:r>
                            </m:e>
                            <m:sub>
                              <m:r>
                                <a:rPr lang="en-AU" sz="2400" i="1">
                                  <a:solidFill>
                                    <a:srgbClr val="002060"/>
                                  </a:solidFill>
                                  <a:latin typeface="Cambria Math"/>
                                </a:rPr>
                                <m:t>𝑢</m:t>
                              </m:r>
                            </m:sub>
                            <m:sup>
                              <m:r>
                                <a:rPr lang="en-AU" sz="2400" i="1">
                                  <a:solidFill>
                                    <a:srgbClr val="002060"/>
                                  </a:solidFill>
                                  <a:latin typeface="Cambria Math"/>
                                </a:rPr>
                                <m:t>2</m:t>
                              </m:r>
                            </m:sup>
                          </m:sSubSup>
                        </m:e>
                      </m:d>
                      <m:r>
                        <a:rPr lang="en-AU" sz="2400" i="1">
                          <a:solidFill>
                            <a:srgbClr val="002060"/>
                          </a:solidFill>
                          <a:latin typeface="Cambria Math"/>
                        </a:rPr>
                        <m:t>=</m:t>
                      </m:r>
                      <m:r>
                        <a:rPr lang="en-AU" sz="2400" i="1">
                          <a:solidFill>
                            <a:srgbClr val="002060"/>
                          </a:solidFill>
                          <a:latin typeface="Cambria Math"/>
                        </a:rPr>
                        <m:t>𝑁</m:t>
                      </m:r>
                      <m:d>
                        <m:dPr>
                          <m:ctrlPr>
                            <a:rPr lang="en-AU" sz="2400" i="1">
                              <a:solidFill>
                                <a:srgbClr val="002060"/>
                              </a:solidFill>
                              <a:latin typeface="Cambria Math" panose="02040503050406030204" pitchFamily="18" charset="0"/>
                            </a:rPr>
                          </m:ctrlPr>
                        </m:dPr>
                        <m:e>
                          <m:sSub>
                            <m:sSubPr>
                              <m:ctrlPr>
                                <a:rPr lang="en-AU" sz="2400" i="1">
                                  <a:solidFill>
                                    <a:srgbClr val="002060"/>
                                  </a:solidFill>
                                  <a:latin typeface="Cambria Math" panose="02040503050406030204" pitchFamily="18" charset="0"/>
                                </a:rPr>
                              </m:ctrlPr>
                            </m:sSubPr>
                            <m:e>
                              <m:acc>
                                <m:accPr>
                                  <m:chr m:val="̅"/>
                                  <m:ctrlPr>
                                    <a:rPr lang="en-AU" sz="2400" i="1">
                                      <a:solidFill>
                                        <a:srgbClr val="002060"/>
                                      </a:solidFill>
                                      <a:latin typeface="Cambria Math" panose="02040503050406030204" pitchFamily="18" charset="0"/>
                                    </a:rPr>
                                  </m:ctrlPr>
                                </m:accPr>
                                <m:e>
                                  <m:r>
                                    <a:rPr lang="en-AU" sz="2400" i="1">
                                      <a:solidFill>
                                        <a:srgbClr val="002060"/>
                                      </a:solidFill>
                                      <a:latin typeface="Cambria Math"/>
                                    </a:rPr>
                                    <m:t>𝜇</m:t>
                                  </m:r>
                                </m:e>
                              </m:acc>
                            </m:e>
                            <m:sub>
                              <m:r>
                                <a:rPr lang="en-AU" sz="2400" i="1">
                                  <a:solidFill>
                                    <a:srgbClr val="002060"/>
                                  </a:solidFill>
                                  <a:latin typeface="Cambria Math"/>
                                </a:rPr>
                                <m:t>𝑖</m:t>
                              </m:r>
                            </m:sub>
                          </m:sSub>
                          <m:sSubSup>
                            <m:sSubSupPr>
                              <m:ctrlPr>
                                <a:rPr lang="en-AU" sz="2400" i="1">
                                  <a:solidFill>
                                    <a:srgbClr val="002060"/>
                                  </a:solidFill>
                                  <a:latin typeface="Cambria Math" panose="02040503050406030204" pitchFamily="18" charset="0"/>
                                </a:rPr>
                              </m:ctrlPr>
                            </m:sSubSupPr>
                            <m:e>
                              <m:r>
                                <a:rPr lang="en-AU" sz="2400" i="1">
                                  <a:solidFill>
                                    <a:srgbClr val="002060"/>
                                  </a:solidFill>
                                  <a:latin typeface="Cambria Math"/>
                                </a:rPr>
                                <m:t>, </m:t>
                              </m:r>
                              <m:r>
                                <a:rPr lang="en-AU" sz="2400" i="1">
                                  <a:solidFill>
                                    <a:srgbClr val="002060"/>
                                  </a:solidFill>
                                  <a:latin typeface="Cambria Math"/>
                                </a:rPr>
                                <m:t>𝜎</m:t>
                              </m:r>
                            </m:e>
                            <m:sub>
                              <m:r>
                                <a:rPr lang="en-AU" sz="2400" i="1">
                                  <a:solidFill>
                                    <a:srgbClr val="002060"/>
                                  </a:solidFill>
                                  <a:latin typeface="Cambria Math"/>
                                </a:rPr>
                                <m:t>𝑖</m:t>
                              </m:r>
                            </m:sub>
                            <m:sup>
                              <m:r>
                                <a:rPr lang="en-AU" sz="2400" i="1">
                                  <a:solidFill>
                                    <a:srgbClr val="002060"/>
                                  </a:solidFill>
                                  <a:latin typeface="Cambria Math"/>
                                </a:rPr>
                                <m:t>2</m:t>
                              </m:r>
                            </m:sup>
                          </m:sSubSup>
                        </m:e>
                      </m:d>
                    </m:oMath>
                  </m:oMathPara>
                </a14:m>
                <a:endParaRPr lang="en-AU" sz="2400" i="1" dirty="0">
                  <a:solidFill>
                    <a:srgbClr val="002060"/>
                  </a:solidFill>
                </a:endParaRPr>
              </a:p>
              <a:p>
                <a:pPr lvl="2">
                  <a:spcAft>
                    <a:spcPts val="1200"/>
                  </a:spcAft>
                </a:pPr>
                <a14:m>
                  <m:oMathPara xmlns:m="http://schemas.openxmlformats.org/officeDocument/2006/math">
                    <m:oMathParaPr>
                      <m:jc m:val="centerGroup"/>
                    </m:oMathParaPr>
                    <m:oMath xmlns:m="http://schemas.openxmlformats.org/officeDocument/2006/math">
                      <m:r>
                        <m:rPr>
                          <m:nor/>
                        </m:rPr>
                        <a:rPr lang="en-AU" sz="2400" dirty="0">
                          <a:solidFill>
                            <a:srgbClr val="002060"/>
                          </a:solidFill>
                        </a:rPr>
                        <m:t>	            </m:t>
                      </m:r>
                      <m:sSub>
                        <m:sSubPr>
                          <m:ctrlPr>
                            <a:rPr lang="en-AU" sz="2400" i="1">
                              <a:solidFill>
                                <a:srgbClr val="002060"/>
                              </a:solidFill>
                              <a:latin typeface="Cambria Math" panose="02040503050406030204" pitchFamily="18" charset="0"/>
                            </a:rPr>
                          </m:ctrlPr>
                        </m:sSubPr>
                        <m:e>
                          <m:acc>
                            <m:accPr>
                              <m:chr m:val="̅"/>
                              <m:ctrlPr>
                                <a:rPr lang="en-AU" sz="2400" i="1">
                                  <a:solidFill>
                                    <a:srgbClr val="002060"/>
                                  </a:solidFill>
                                  <a:latin typeface="Cambria Math" panose="02040503050406030204" pitchFamily="18" charset="0"/>
                                </a:rPr>
                              </m:ctrlPr>
                            </m:accPr>
                            <m:e>
                              <m:r>
                                <a:rPr lang="en-AU" sz="2400" i="1">
                                  <a:solidFill>
                                    <a:srgbClr val="002060"/>
                                  </a:solidFill>
                                  <a:latin typeface="Cambria Math"/>
                                </a:rPr>
                                <m:t>𝜇</m:t>
                              </m:r>
                            </m:e>
                          </m:acc>
                        </m:e>
                        <m:sub>
                          <m:r>
                            <a:rPr lang="en-AU" sz="2400" i="1">
                              <a:solidFill>
                                <a:srgbClr val="002060"/>
                              </a:solidFill>
                              <a:latin typeface="Cambria Math"/>
                            </a:rPr>
                            <m:t>𝑖</m:t>
                          </m:r>
                        </m:sub>
                      </m:sSub>
                      <m:r>
                        <a:rPr lang="en-AU" sz="2400" i="1">
                          <a:solidFill>
                            <a:srgbClr val="002060"/>
                          </a:solidFill>
                          <a:latin typeface="Cambria Math"/>
                        </a:rPr>
                        <m:t>=</m:t>
                      </m:r>
                      <m:f>
                        <m:fPr>
                          <m:ctrlPr>
                            <a:rPr lang="en-AU" sz="2400" i="1">
                              <a:solidFill>
                                <a:srgbClr val="002060"/>
                              </a:solidFill>
                              <a:latin typeface="Cambria Math" panose="02040503050406030204" pitchFamily="18" charset="0"/>
                            </a:rPr>
                          </m:ctrlPr>
                        </m:fPr>
                        <m:num>
                          <m:r>
                            <a:rPr lang="en-AU" sz="2400" i="1">
                              <a:solidFill>
                                <a:srgbClr val="002060"/>
                              </a:solidFill>
                              <a:latin typeface="Cambria Math"/>
                            </a:rPr>
                            <m:t>1</m:t>
                          </m:r>
                        </m:num>
                        <m:den>
                          <m:nary>
                            <m:naryPr>
                              <m:chr m:val="∑"/>
                              <m:supHide m:val="on"/>
                              <m:ctrlPr>
                                <a:rPr lang="en-AU" sz="2400" i="1">
                                  <a:solidFill>
                                    <a:srgbClr val="002060"/>
                                  </a:solidFill>
                                  <a:latin typeface="Cambria Math" panose="02040503050406030204" pitchFamily="18" charset="0"/>
                                </a:rPr>
                              </m:ctrlPr>
                            </m:naryPr>
                            <m:sub>
                              <m:r>
                                <a:rPr lang="en-AU" sz="2400" i="1">
                                  <a:solidFill>
                                    <a:srgbClr val="002060"/>
                                  </a:solidFill>
                                  <a:latin typeface="Cambria Math"/>
                                </a:rPr>
                                <m:t>𝑗</m:t>
                              </m:r>
                            </m:sub>
                            <m:sup/>
                            <m:e>
                              <m:sSub>
                                <m:sSubPr>
                                  <m:ctrlPr>
                                    <a:rPr lang="en-AU" sz="2400" i="1">
                                      <a:solidFill>
                                        <a:srgbClr val="002060"/>
                                      </a:solidFill>
                                      <a:latin typeface="Cambria Math" panose="02040503050406030204" pitchFamily="18" charset="0"/>
                                    </a:rPr>
                                  </m:ctrlPr>
                                </m:sSubPr>
                                <m:e>
                                  <m:r>
                                    <a:rPr lang="en-AU" sz="2400" i="1">
                                      <a:solidFill>
                                        <a:srgbClr val="002060"/>
                                      </a:solidFill>
                                      <a:latin typeface="Cambria Math"/>
                                    </a:rPr>
                                    <m:t>𝜔</m:t>
                                  </m:r>
                                </m:e>
                                <m:sub>
                                  <m:r>
                                    <a:rPr lang="en-AU" sz="2400" i="1">
                                      <a:solidFill>
                                        <a:srgbClr val="002060"/>
                                      </a:solidFill>
                                      <a:latin typeface="Cambria Math"/>
                                    </a:rPr>
                                    <m:t>𝑖𝑗</m:t>
                                  </m:r>
                                </m:sub>
                              </m:sSub>
                            </m:e>
                          </m:nary>
                        </m:den>
                      </m:f>
                      <m:nary>
                        <m:naryPr>
                          <m:chr m:val="∑"/>
                          <m:supHide m:val="on"/>
                          <m:ctrlPr>
                            <a:rPr lang="en-AU" sz="2400" i="1">
                              <a:solidFill>
                                <a:srgbClr val="002060"/>
                              </a:solidFill>
                              <a:latin typeface="Cambria Math" panose="02040503050406030204" pitchFamily="18" charset="0"/>
                            </a:rPr>
                          </m:ctrlPr>
                        </m:naryPr>
                        <m:sub>
                          <m:r>
                            <a:rPr lang="en-AU" sz="2400" i="1">
                              <a:solidFill>
                                <a:srgbClr val="002060"/>
                              </a:solidFill>
                              <a:latin typeface="Cambria Math"/>
                            </a:rPr>
                            <m:t>𝑗</m:t>
                          </m:r>
                        </m:sub>
                        <m:sup/>
                        <m:e>
                          <m:sSub>
                            <m:sSubPr>
                              <m:ctrlPr>
                                <a:rPr lang="en-AU" sz="2400" i="1">
                                  <a:solidFill>
                                    <a:srgbClr val="002060"/>
                                  </a:solidFill>
                                  <a:latin typeface="Cambria Math" panose="02040503050406030204" pitchFamily="18" charset="0"/>
                                </a:rPr>
                              </m:ctrlPr>
                            </m:sSubPr>
                            <m:e>
                              <m:r>
                                <a:rPr lang="en-AU" sz="2400" i="1">
                                  <a:solidFill>
                                    <a:srgbClr val="002060"/>
                                  </a:solidFill>
                                  <a:latin typeface="Cambria Math"/>
                                </a:rPr>
                                <m:t>𝑢</m:t>
                              </m:r>
                            </m:e>
                            <m:sub>
                              <m:r>
                                <a:rPr lang="en-AU" sz="2400" i="1">
                                  <a:solidFill>
                                    <a:srgbClr val="002060"/>
                                  </a:solidFill>
                                  <a:latin typeface="Cambria Math"/>
                                </a:rPr>
                                <m:t>𝑗</m:t>
                              </m:r>
                            </m:sub>
                          </m:sSub>
                          <m:sSub>
                            <m:sSubPr>
                              <m:ctrlPr>
                                <a:rPr lang="en-AU" sz="2400" i="1">
                                  <a:solidFill>
                                    <a:srgbClr val="002060"/>
                                  </a:solidFill>
                                  <a:latin typeface="Cambria Math" panose="02040503050406030204" pitchFamily="18" charset="0"/>
                                </a:rPr>
                              </m:ctrlPr>
                            </m:sSubPr>
                            <m:e>
                              <m:r>
                                <a:rPr lang="en-AU" sz="2400" i="1">
                                  <a:solidFill>
                                    <a:srgbClr val="002060"/>
                                  </a:solidFill>
                                  <a:latin typeface="Cambria Math"/>
                                </a:rPr>
                                <m:t>𝜔</m:t>
                              </m:r>
                            </m:e>
                            <m:sub>
                              <m:r>
                                <a:rPr lang="en-AU" sz="2400" i="1">
                                  <a:solidFill>
                                    <a:srgbClr val="002060"/>
                                  </a:solidFill>
                                  <a:latin typeface="Cambria Math"/>
                                </a:rPr>
                                <m:t>𝑖𝑗</m:t>
                              </m:r>
                            </m:sub>
                          </m:sSub>
                        </m:e>
                      </m:nary>
                    </m:oMath>
                  </m:oMathPara>
                </a14:m>
                <a:endParaRPr lang="en-AU" sz="2400" i="1" dirty="0">
                  <a:solidFill>
                    <a:srgbClr val="002060"/>
                  </a:solidFill>
                </a:endParaRPr>
              </a:p>
              <a:p>
                <a:pPr lvl="2">
                  <a:spcAft>
                    <a:spcPts val="1200"/>
                  </a:spcAft>
                </a:pPr>
                <a14:m>
                  <m:oMathPara xmlns:m="http://schemas.openxmlformats.org/officeDocument/2006/math">
                    <m:oMathParaPr>
                      <m:jc m:val="centerGroup"/>
                    </m:oMathParaPr>
                    <m:oMath xmlns:m="http://schemas.openxmlformats.org/officeDocument/2006/math">
                      <m:r>
                        <m:rPr>
                          <m:nor/>
                        </m:rPr>
                        <a:rPr lang="en-AU" sz="2400" dirty="0">
                          <a:solidFill>
                            <a:srgbClr val="002060"/>
                          </a:solidFill>
                        </a:rPr>
                        <m:t>	           </m:t>
                      </m:r>
                      <m:sSubSup>
                        <m:sSubSupPr>
                          <m:ctrlPr>
                            <a:rPr lang="en-AU" sz="2400" i="1">
                              <a:solidFill>
                                <a:srgbClr val="002060"/>
                              </a:solidFill>
                              <a:latin typeface="Cambria Math" panose="02040503050406030204" pitchFamily="18" charset="0"/>
                            </a:rPr>
                          </m:ctrlPr>
                        </m:sSubSupPr>
                        <m:e>
                          <m:r>
                            <a:rPr lang="en-AU" sz="2400" i="1">
                              <a:solidFill>
                                <a:srgbClr val="002060"/>
                              </a:solidFill>
                              <a:latin typeface="Cambria Math"/>
                            </a:rPr>
                            <m:t>𝜎</m:t>
                          </m:r>
                        </m:e>
                        <m:sub>
                          <m:r>
                            <a:rPr lang="en-AU" sz="2400" i="1">
                              <a:solidFill>
                                <a:srgbClr val="002060"/>
                              </a:solidFill>
                              <a:latin typeface="Cambria Math"/>
                            </a:rPr>
                            <m:t>𝑖</m:t>
                          </m:r>
                        </m:sub>
                        <m:sup>
                          <m:r>
                            <a:rPr lang="en-AU" sz="2400" i="1">
                              <a:solidFill>
                                <a:srgbClr val="002060"/>
                              </a:solidFill>
                              <a:latin typeface="Cambria Math"/>
                            </a:rPr>
                            <m:t>2</m:t>
                          </m:r>
                        </m:sup>
                      </m:sSubSup>
                      <m:r>
                        <a:rPr lang="en-AU" sz="2400" i="1">
                          <a:solidFill>
                            <a:srgbClr val="002060"/>
                          </a:solidFill>
                          <a:latin typeface="Cambria Math"/>
                        </a:rPr>
                        <m:t>=</m:t>
                      </m:r>
                      <m:f>
                        <m:fPr>
                          <m:ctrlPr>
                            <a:rPr lang="en-AU" sz="2400" i="1">
                              <a:solidFill>
                                <a:srgbClr val="002060"/>
                              </a:solidFill>
                              <a:latin typeface="Cambria Math" panose="02040503050406030204" pitchFamily="18" charset="0"/>
                            </a:rPr>
                          </m:ctrlPr>
                        </m:fPr>
                        <m:num>
                          <m:sSubSup>
                            <m:sSubSupPr>
                              <m:ctrlPr>
                                <a:rPr lang="en-AU" sz="2400" i="1">
                                  <a:solidFill>
                                    <a:srgbClr val="002060"/>
                                  </a:solidFill>
                                  <a:latin typeface="Cambria Math" panose="02040503050406030204" pitchFamily="18" charset="0"/>
                                </a:rPr>
                              </m:ctrlPr>
                            </m:sSubSupPr>
                            <m:e>
                              <m:r>
                                <a:rPr lang="en-AU" sz="2400" i="1">
                                  <a:solidFill>
                                    <a:srgbClr val="002060"/>
                                  </a:solidFill>
                                  <a:latin typeface="Cambria Math"/>
                                </a:rPr>
                                <m:t>𝜎</m:t>
                              </m:r>
                            </m:e>
                            <m:sub>
                              <m:r>
                                <a:rPr lang="en-AU" sz="2400" i="1">
                                  <a:solidFill>
                                    <a:srgbClr val="002060"/>
                                  </a:solidFill>
                                  <a:latin typeface="Cambria Math"/>
                                </a:rPr>
                                <m:t>𝑢</m:t>
                              </m:r>
                            </m:sub>
                            <m:sup>
                              <m:r>
                                <a:rPr lang="en-AU" sz="2400" i="1">
                                  <a:solidFill>
                                    <a:srgbClr val="002060"/>
                                  </a:solidFill>
                                  <a:latin typeface="Cambria Math"/>
                                </a:rPr>
                                <m:t>2</m:t>
                              </m:r>
                            </m:sup>
                          </m:sSubSup>
                        </m:num>
                        <m:den>
                          <m:nary>
                            <m:naryPr>
                              <m:chr m:val="∑"/>
                              <m:supHide m:val="on"/>
                              <m:ctrlPr>
                                <a:rPr lang="en-AU" sz="2400" i="1">
                                  <a:solidFill>
                                    <a:srgbClr val="002060"/>
                                  </a:solidFill>
                                  <a:latin typeface="Cambria Math" panose="02040503050406030204" pitchFamily="18" charset="0"/>
                                </a:rPr>
                              </m:ctrlPr>
                            </m:naryPr>
                            <m:sub>
                              <m:r>
                                <a:rPr lang="en-AU" sz="2400" i="1">
                                  <a:solidFill>
                                    <a:srgbClr val="002060"/>
                                  </a:solidFill>
                                  <a:latin typeface="Cambria Math"/>
                                </a:rPr>
                                <m:t>𝑗</m:t>
                              </m:r>
                            </m:sub>
                            <m:sup/>
                            <m:e>
                              <m:sSub>
                                <m:sSubPr>
                                  <m:ctrlPr>
                                    <a:rPr lang="en-AU" sz="2400" i="1">
                                      <a:solidFill>
                                        <a:srgbClr val="002060"/>
                                      </a:solidFill>
                                      <a:latin typeface="Cambria Math" panose="02040503050406030204" pitchFamily="18" charset="0"/>
                                    </a:rPr>
                                  </m:ctrlPr>
                                </m:sSubPr>
                                <m:e>
                                  <m:r>
                                    <a:rPr lang="en-AU" sz="2400" i="1">
                                      <a:solidFill>
                                        <a:srgbClr val="002060"/>
                                      </a:solidFill>
                                      <a:latin typeface="Cambria Math"/>
                                    </a:rPr>
                                    <m:t>𝜔</m:t>
                                  </m:r>
                                </m:e>
                                <m:sub>
                                  <m:r>
                                    <a:rPr lang="en-AU" sz="2400" i="1">
                                      <a:solidFill>
                                        <a:srgbClr val="002060"/>
                                      </a:solidFill>
                                      <a:latin typeface="Cambria Math"/>
                                    </a:rPr>
                                    <m:t>𝑖𝑗</m:t>
                                  </m:r>
                                </m:sub>
                              </m:sSub>
                            </m:e>
                          </m:nary>
                        </m:den>
                      </m:f>
                    </m:oMath>
                  </m:oMathPara>
                </a14:m>
                <a:endParaRPr lang="en-AU" sz="2400" dirty="0">
                  <a:solidFill>
                    <a:srgbClr val="002060"/>
                  </a:solidFill>
                </a:endParaRPr>
              </a:p>
              <a:p>
                <a:pPr/>
                <a14:m>
                  <m:oMathPara xmlns:m="http://schemas.openxmlformats.org/officeDocument/2006/math">
                    <m:oMathParaPr>
                      <m:jc m:val="center"/>
                    </m:oMathParaPr>
                    <m:oMath xmlns:m="http://schemas.openxmlformats.org/officeDocument/2006/math">
                      <m:r>
                        <m:rPr>
                          <m:nor/>
                        </m:rPr>
                        <a:rPr lang="en-AU" sz="2400" dirty="0">
                          <a:solidFill>
                            <a:srgbClr val="002060"/>
                          </a:solidFill>
                        </a:rPr>
                        <m:t>				</m:t>
                      </m:r>
                    </m:oMath>
                  </m:oMathPara>
                </a14:m>
                <a:endParaRPr lang="en-US" sz="2400" dirty="0">
                  <a:solidFill>
                    <a:srgbClr val="002060"/>
                  </a:solidFill>
                </a:endParaRPr>
              </a:p>
              <a:p>
                <a:r>
                  <a:rPr lang="en-US" sz="2400" dirty="0">
                    <a:solidFill>
                      <a:srgbClr val="002060"/>
                    </a:solidFill>
                  </a:rPr>
                  <a:t>	           In the Intrinsic CAR:</a:t>
                </a:r>
              </a:p>
              <a:p>
                <a:pPr>
                  <a:spcAft>
                    <a:spcPts val="1200"/>
                  </a:spcAft>
                </a:pPr>
                <a14:m>
                  <m:oMathPara xmlns:m="http://schemas.openxmlformats.org/officeDocument/2006/math">
                    <m:oMathParaPr>
                      <m:jc m:val="centerGroup"/>
                    </m:oMathParaPr>
                    <m:oMath xmlns:m="http://schemas.openxmlformats.org/officeDocument/2006/math">
                      <m:r>
                        <m:rPr>
                          <m:nor/>
                        </m:rPr>
                        <a:rPr lang="en-AU" sz="2400" dirty="0">
                          <a:solidFill>
                            <a:srgbClr val="002060"/>
                          </a:solidFill>
                        </a:rPr>
                        <m:t>		          </m:t>
                      </m:r>
                      <m:sSub>
                        <m:sSubPr>
                          <m:ctrlPr>
                            <a:rPr lang="en-AU" sz="2400" i="1">
                              <a:solidFill>
                                <a:srgbClr val="002060"/>
                              </a:solidFill>
                              <a:latin typeface="Cambria Math" panose="02040503050406030204" pitchFamily="18" charset="0"/>
                            </a:rPr>
                          </m:ctrlPr>
                        </m:sSubPr>
                        <m:e>
                          <m:r>
                            <a:rPr lang="en-AU" sz="2400" i="1">
                              <a:solidFill>
                                <a:srgbClr val="002060"/>
                              </a:solidFill>
                              <a:latin typeface="Cambria Math"/>
                            </a:rPr>
                            <m:t>𝜔</m:t>
                          </m:r>
                        </m:e>
                        <m:sub>
                          <m:r>
                            <a:rPr lang="en-AU" sz="2400" i="1">
                              <a:solidFill>
                                <a:srgbClr val="002060"/>
                              </a:solidFill>
                              <a:latin typeface="Cambria Math"/>
                            </a:rPr>
                            <m:t>𝑖𝑗</m:t>
                          </m:r>
                        </m:sub>
                      </m:sSub>
                      <m:r>
                        <a:rPr lang="en-AU" sz="2400" i="1">
                          <a:solidFill>
                            <a:srgbClr val="002060"/>
                          </a:solidFill>
                          <a:latin typeface="Cambria Math"/>
                        </a:rPr>
                        <m:t>=1</m:t>
                      </m:r>
                      <m:r>
                        <m:rPr>
                          <m:nor/>
                        </m:rPr>
                        <a:rPr lang="en-AU" sz="2400" dirty="0">
                          <a:solidFill>
                            <a:srgbClr val="002060"/>
                          </a:solidFill>
                        </a:rPr>
                        <m:t> </m:t>
                      </m:r>
                      <m:r>
                        <m:rPr>
                          <m:nor/>
                        </m:rPr>
                        <a:rPr lang="en-AU" sz="2400" dirty="0">
                          <a:solidFill>
                            <a:srgbClr val="002060"/>
                          </a:solidFill>
                        </a:rPr>
                        <m:t>if</m:t>
                      </m:r>
                      <m:r>
                        <m:rPr>
                          <m:nor/>
                        </m:rPr>
                        <a:rPr lang="en-AU" sz="2400" dirty="0">
                          <a:solidFill>
                            <a:srgbClr val="002060"/>
                          </a:solidFill>
                        </a:rPr>
                        <m:t> </m:t>
                      </m:r>
                      <m:r>
                        <m:rPr>
                          <m:nor/>
                        </m:rPr>
                        <a:rPr lang="en-AU" sz="2400" i="1" dirty="0">
                          <a:solidFill>
                            <a:srgbClr val="002060"/>
                          </a:solidFill>
                          <a:latin typeface="Times New Roman" pitchFamily="18" charset="0"/>
                          <a:cs typeface="Times New Roman" pitchFamily="18" charset="0"/>
                        </a:rPr>
                        <m:t>i</m:t>
                      </m:r>
                      <m:r>
                        <m:rPr>
                          <m:nor/>
                        </m:rPr>
                        <a:rPr lang="en-AU" sz="2400" i="1" dirty="0">
                          <a:solidFill>
                            <a:srgbClr val="002060"/>
                          </a:solidFill>
                          <a:latin typeface="Times New Roman" pitchFamily="18" charset="0"/>
                          <a:cs typeface="Times New Roman" pitchFamily="18" charset="0"/>
                        </a:rPr>
                        <m:t>, </m:t>
                      </m:r>
                      <m:r>
                        <m:rPr>
                          <m:nor/>
                        </m:rPr>
                        <a:rPr lang="en-AU" sz="2400" i="1" dirty="0">
                          <a:solidFill>
                            <a:srgbClr val="002060"/>
                          </a:solidFill>
                          <a:latin typeface="Times New Roman" pitchFamily="18" charset="0"/>
                          <a:cs typeface="Times New Roman" pitchFamily="18" charset="0"/>
                        </a:rPr>
                        <m:t>j</m:t>
                      </m:r>
                      <m:r>
                        <m:rPr>
                          <m:nor/>
                        </m:rPr>
                        <a:rPr lang="en-AU" sz="2400" dirty="0">
                          <a:solidFill>
                            <a:srgbClr val="002060"/>
                          </a:solidFill>
                        </a:rPr>
                        <m:t> </m:t>
                      </m:r>
                      <m:r>
                        <m:rPr>
                          <m:nor/>
                        </m:rPr>
                        <a:rPr lang="en-AU" sz="2400" dirty="0">
                          <a:solidFill>
                            <a:srgbClr val="002060"/>
                          </a:solidFill>
                        </a:rPr>
                        <m:t>are</m:t>
                      </m:r>
                      <m:r>
                        <m:rPr>
                          <m:nor/>
                        </m:rPr>
                        <a:rPr lang="en-AU" sz="2400" dirty="0">
                          <a:solidFill>
                            <a:srgbClr val="002060"/>
                          </a:solidFill>
                        </a:rPr>
                        <m:t> </m:t>
                      </m:r>
                      <m:r>
                        <m:rPr>
                          <m:nor/>
                        </m:rPr>
                        <a:rPr lang="en-AU" sz="2400" dirty="0">
                          <a:solidFill>
                            <a:srgbClr val="002060"/>
                          </a:solidFill>
                        </a:rPr>
                        <m:t>adjacent</m:t>
                      </m:r>
                      <m:r>
                        <m:rPr>
                          <m:nor/>
                        </m:rPr>
                        <a:rPr lang="en-AU" sz="2400" dirty="0">
                          <a:solidFill>
                            <a:srgbClr val="002060"/>
                          </a:solidFill>
                        </a:rPr>
                        <m:t>, 0 </m:t>
                      </m:r>
                      <m:r>
                        <m:rPr>
                          <m:nor/>
                        </m:rPr>
                        <a:rPr lang="en-AU" sz="2400" dirty="0">
                          <a:solidFill>
                            <a:srgbClr val="002060"/>
                          </a:solidFill>
                        </a:rPr>
                        <m:t>otherwise</m:t>
                      </m:r>
                    </m:oMath>
                  </m:oMathPara>
                </a14:m>
                <a:endParaRPr lang="en-US" sz="2400" dirty="0">
                  <a:solidFill>
                    <a:srgbClr val="002060"/>
                  </a:solidFill>
                </a:endParaRPr>
              </a:p>
              <a:p>
                <a:pPr>
                  <a:spcAft>
                    <a:spcPts val="1200"/>
                  </a:spcAft>
                </a:pPr>
                <a:endParaRPr lang="en-US" sz="2400" dirty="0">
                  <a:solidFill>
                    <a:srgbClr val="002060"/>
                  </a:solidFill>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2002704" y="1556794"/>
                <a:ext cx="7740860" cy="5055423"/>
              </a:xfrm>
              <a:prstGeom prst="rect">
                <a:avLst/>
              </a:prstGeom>
              <a:blipFill rotWithShape="1">
                <a:blip r:embed="rId4"/>
                <a:stretch>
                  <a:fillRect l="-1261" t="-964"/>
                </a:stretch>
              </a:blipFill>
            </p:spPr>
            <p:txBody>
              <a:bodyPr/>
              <a:lstStyle/>
              <a:p>
                <a:r>
                  <a:rPr lang="en-AU">
                    <a:noFill/>
                  </a:rPr>
                  <a:t> </a:t>
                </a:r>
              </a:p>
            </p:txBody>
          </p:sp>
        </mc:Fallback>
      </mc:AlternateContent>
      <p:pic>
        <p:nvPicPr>
          <p:cNvPr id="7170" name="Picture 2"/>
          <p:cNvPicPr>
            <a:picLocks noChangeAspect="1" noChangeArrowheads="1"/>
          </p:cNvPicPr>
          <p:nvPr/>
        </p:nvPicPr>
        <p:blipFill rotWithShape="1">
          <a:blip r:embed="rId5">
            <a:extLst>
              <a:ext uri="{28A0092B-C50C-407E-A947-70E740481C1C}">
                <a14:useLocalDpi xmlns:a14="http://schemas.microsoft.com/office/drawing/2010/main" val="0"/>
              </a:ext>
            </a:extLst>
          </a:blip>
          <a:srcRect l="31640" t="35672" r="42210" b="16532"/>
          <a:stretch/>
        </p:blipFill>
        <p:spPr bwMode="auto">
          <a:xfrm>
            <a:off x="447189" y="2996952"/>
            <a:ext cx="2664374" cy="2861823"/>
          </a:xfrm>
          <a:prstGeom prst="ellipse">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67874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76655" y="719847"/>
            <a:ext cx="8667345" cy="1169551"/>
          </a:xfrm>
          <a:prstGeom prst="rect">
            <a:avLst/>
          </a:prstGeom>
          <a:noFill/>
        </p:spPr>
        <p:txBody>
          <a:bodyPr wrap="square" rtlCol="0">
            <a:spAutoFit/>
          </a:bodyPr>
          <a:lstStyle/>
          <a:p>
            <a:r>
              <a:rPr lang="en-AU" sz="3400" dirty="0">
                <a:solidFill>
                  <a:srgbClr val="002060"/>
                </a:solidFill>
              </a:rPr>
              <a:t>Queensland vs Australia: The challenges</a:t>
            </a:r>
          </a:p>
          <a:p>
            <a:endParaRPr lang="en-AU" dirty="0"/>
          </a:p>
          <a:p>
            <a:endParaRPr lang="en-AU" dirty="0"/>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l="1957" t="3662" r="22471" b="4454"/>
          <a:stretch/>
        </p:blipFill>
        <p:spPr>
          <a:xfrm>
            <a:off x="5083038" y="3185737"/>
            <a:ext cx="4461117" cy="3672263"/>
          </a:xfrm>
          <a:prstGeom prst="rect">
            <a:avLst/>
          </a:prstGeom>
          <a:noFill/>
          <a:ln>
            <a:noFill/>
          </a:ln>
        </p:spPr>
      </p:pic>
      <p:sp>
        <p:nvSpPr>
          <p:cNvPr id="4" name="TextBox 3"/>
          <p:cNvSpPr txBox="1"/>
          <p:nvPr/>
        </p:nvSpPr>
        <p:spPr>
          <a:xfrm>
            <a:off x="588792" y="1566964"/>
            <a:ext cx="8443069" cy="1754326"/>
          </a:xfrm>
          <a:prstGeom prst="rect">
            <a:avLst/>
          </a:prstGeom>
          <a:noFill/>
        </p:spPr>
        <p:txBody>
          <a:bodyPr wrap="square" rtlCol="0">
            <a:spAutoFit/>
          </a:bodyPr>
          <a:lstStyle/>
          <a:p>
            <a:pPr marL="342900" indent="-342900">
              <a:lnSpc>
                <a:spcPct val="150000"/>
              </a:lnSpc>
              <a:buFont typeface="Courier New" panose="02070309020205020404" pitchFamily="49" charset="0"/>
              <a:buChar char="o"/>
            </a:pPr>
            <a:r>
              <a:rPr lang="en-AU" sz="2400" dirty="0"/>
              <a:t>More areas</a:t>
            </a:r>
          </a:p>
          <a:p>
            <a:pPr marL="342900" indent="-342900">
              <a:lnSpc>
                <a:spcPct val="150000"/>
              </a:lnSpc>
              <a:buFont typeface="Courier New" panose="02070309020205020404" pitchFamily="49" charset="0"/>
              <a:buChar char="o"/>
            </a:pPr>
            <a:r>
              <a:rPr lang="en-AU" sz="2400" dirty="0"/>
              <a:t>Greater # observations</a:t>
            </a:r>
          </a:p>
          <a:p>
            <a:pPr marL="342900" indent="-342900">
              <a:lnSpc>
                <a:spcPct val="150000"/>
              </a:lnSpc>
              <a:buFont typeface="Courier New" panose="02070309020205020404" pitchFamily="49" charset="0"/>
              <a:buChar char="o"/>
            </a:pPr>
            <a:r>
              <a:rPr lang="en-AU" sz="2400" dirty="0" err="1"/>
              <a:t>Oversmoothing</a:t>
            </a:r>
            <a:r>
              <a:rPr lang="en-AU" sz="2400" dirty="0"/>
              <a:t> would preclude later ecological analysis</a:t>
            </a:r>
          </a:p>
        </p:txBody>
      </p:sp>
      <p:sp>
        <p:nvSpPr>
          <p:cNvPr id="5" name="TextBox 4"/>
          <p:cNvSpPr txBox="1"/>
          <p:nvPr/>
        </p:nvSpPr>
        <p:spPr>
          <a:xfrm>
            <a:off x="3818104" y="1438739"/>
            <a:ext cx="714985" cy="1323439"/>
          </a:xfrm>
          <a:prstGeom prst="rect">
            <a:avLst/>
          </a:prstGeom>
          <a:noFill/>
        </p:spPr>
        <p:txBody>
          <a:bodyPr wrap="square" rtlCol="0">
            <a:spAutoFit/>
          </a:bodyPr>
          <a:lstStyle/>
          <a:p>
            <a:r>
              <a:rPr lang="en-AU" sz="8000" dirty="0">
                <a:solidFill>
                  <a:schemeClr val="accent1">
                    <a:lumMod val="40000"/>
                    <a:lumOff val="60000"/>
                  </a:schemeClr>
                </a:solidFill>
                <a:latin typeface="Trebuchet MS" panose="020B0603020202020204" pitchFamily="34" charset="0"/>
              </a:rPr>
              <a:t>}</a:t>
            </a:r>
            <a:endParaRPr lang="en-AU" sz="2400" b="1" dirty="0">
              <a:solidFill>
                <a:schemeClr val="accent1">
                  <a:lumMod val="75000"/>
                </a:schemeClr>
              </a:solidFill>
              <a:latin typeface="Bradley Hand ITC" panose="03070402050302030203" pitchFamily="66" charset="0"/>
            </a:endParaRPr>
          </a:p>
        </p:txBody>
      </p:sp>
      <p:sp>
        <p:nvSpPr>
          <p:cNvPr id="6" name="TextBox 5"/>
          <p:cNvSpPr txBox="1"/>
          <p:nvPr/>
        </p:nvSpPr>
        <p:spPr>
          <a:xfrm>
            <a:off x="4348263" y="1845070"/>
            <a:ext cx="2490281" cy="461665"/>
          </a:xfrm>
          <a:prstGeom prst="rect">
            <a:avLst/>
          </a:prstGeom>
          <a:noFill/>
        </p:spPr>
        <p:txBody>
          <a:bodyPr wrap="square" rtlCol="0">
            <a:spAutoFit/>
          </a:bodyPr>
          <a:lstStyle/>
          <a:p>
            <a:r>
              <a:rPr lang="en-AU" sz="2400" b="1" dirty="0">
                <a:solidFill>
                  <a:schemeClr val="accent1">
                    <a:lumMod val="75000"/>
                  </a:schemeClr>
                </a:solidFill>
                <a:latin typeface="Bradley Hand ITC" panose="03070402050302030203" pitchFamily="66" charset="0"/>
              </a:rPr>
              <a:t>MCMC -&gt; INLA</a:t>
            </a:r>
            <a:endParaRPr lang="en-AU" sz="2400" dirty="0"/>
          </a:p>
        </p:txBody>
      </p:sp>
      <p:cxnSp>
        <p:nvCxnSpPr>
          <p:cNvPr id="8" name="Straight Connector 7"/>
          <p:cNvCxnSpPr/>
          <p:nvPr/>
        </p:nvCxnSpPr>
        <p:spPr>
          <a:xfrm flipV="1">
            <a:off x="4479587" y="1889399"/>
            <a:ext cx="860898" cy="338359"/>
          </a:xfrm>
          <a:prstGeom prst="line">
            <a:avLst/>
          </a:prstGeom>
          <a:ln>
            <a:solidFill>
              <a:srgbClr val="C00000"/>
            </a:solidFill>
          </a:ln>
        </p:spPr>
        <p:style>
          <a:lnRef idx="3">
            <a:schemeClr val="accent2"/>
          </a:lnRef>
          <a:fillRef idx="0">
            <a:schemeClr val="accent2"/>
          </a:fillRef>
          <a:effectRef idx="2">
            <a:schemeClr val="accent2"/>
          </a:effectRef>
          <a:fontRef idx="minor">
            <a:schemeClr val="tx1"/>
          </a:fontRef>
        </p:style>
      </p:cxnSp>
      <p:cxnSp>
        <p:nvCxnSpPr>
          <p:cNvPr id="10" name="Straight Connector 9"/>
          <p:cNvCxnSpPr/>
          <p:nvPr/>
        </p:nvCxnSpPr>
        <p:spPr>
          <a:xfrm>
            <a:off x="4426085" y="1889398"/>
            <a:ext cx="914400" cy="338360"/>
          </a:xfrm>
          <a:prstGeom prst="line">
            <a:avLst/>
          </a:prstGeom>
          <a:ln>
            <a:solidFill>
              <a:srgbClr val="C00000"/>
            </a:solidFill>
          </a:ln>
        </p:spPr>
        <p:style>
          <a:lnRef idx="3">
            <a:schemeClr val="accent2"/>
          </a:lnRef>
          <a:fillRef idx="0">
            <a:schemeClr val="accent2"/>
          </a:fillRef>
          <a:effectRef idx="2">
            <a:schemeClr val="accent2"/>
          </a:effectRef>
          <a:fontRef idx="minor">
            <a:schemeClr val="tx1"/>
          </a:fontRef>
        </p:style>
      </p:cxnSp>
      <p:sp>
        <p:nvSpPr>
          <p:cNvPr id="15" name="TextBox 14"/>
          <p:cNvSpPr txBox="1"/>
          <p:nvPr/>
        </p:nvSpPr>
        <p:spPr>
          <a:xfrm>
            <a:off x="2393004" y="3299125"/>
            <a:ext cx="2490281" cy="461665"/>
          </a:xfrm>
          <a:prstGeom prst="rect">
            <a:avLst/>
          </a:prstGeom>
          <a:noFill/>
        </p:spPr>
        <p:txBody>
          <a:bodyPr wrap="square" rtlCol="0">
            <a:spAutoFit/>
          </a:bodyPr>
          <a:lstStyle/>
          <a:p>
            <a:r>
              <a:rPr lang="en-AU" sz="2400" b="1" dirty="0">
                <a:solidFill>
                  <a:schemeClr val="accent1">
                    <a:lumMod val="75000"/>
                  </a:schemeClr>
                </a:solidFill>
                <a:latin typeface="Bradley Hand ITC" panose="03070402050302030203" pitchFamily="66" charset="0"/>
              </a:rPr>
              <a:t>CAR prior??</a:t>
            </a:r>
            <a:endParaRPr lang="en-AU" sz="2400" dirty="0"/>
          </a:p>
        </p:txBody>
      </p:sp>
    </p:spTree>
    <p:extLst>
      <p:ext uri="{BB962C8B-B14F-4D97-AF65-F5344CB8AC3E}">
        <p14:creationId xmlns:p14="http://schemas.microsoft.com/office/powerpoint/2010/main" val="387647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1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38923" cy="6858000"/>
          </a:xfrm>
          <a:prstGeom prst="rect">
            <a:avLst/>
          </a:prstGeom>
        </p:spPr>
      </p:pic>
      <p:sp>
        <p:nvSpPr>
          <p:cNvPr id="3" name="TextBox 2"/>
          <p:cNvSpPr txBox="1"/>
          <p:nvPr/>
        </p:nvSpPr>
        <p:spPr>
          <a:xfrm>
            <a:off x="720225" y="1659815"/>
            <a:ext cx="3902148" cy="461665"/>
          </a:xfrm>
          <a:prstGeom prst="rect">
            <a:avLst/>
          </a:prstGeom>
          <a:noFill/>
        </p:spPr>
        <p:txBody>
          <a:bodyPr wrap="square" rtlCol="0">
            <a:spAutoFit/>
          </a:bodyPr>
          <a:lstStyle/>
          <a:p>
            <a:r>
              <a:rPr lang="en-AU" sz="2400" dirty="0"/>
              <a:t>Identifying </a:t>
            </a:r>
            <a:r>
              <a:rPr lang="en-AU" sz="2400" dirty="0" err="1"/>
              <a:t>oversmoothing</a:t>
            </a:r>
            <a:endParaRPr lang="en-AU" sz="2400" dirty="0"/>
          </a:p>
        </p:txBody>
      </p:sp>
      <p:sp>
        <p:nvSpPr>
          <p:cNvPr id="4" name="TextBox 3"/>
          <p:cNvSpPr txBox="1"/>
          <p:nvPr/>
        </p:nvSpPr>
        <p:spPr>
          <a:xfrm>
            <a:off x="4284921" y="2598003"/>
            <a:ext cx="5103627" cy="1200329"/>
          </a:xfrm>
          <a:prstGeom prst="rect">
            <a:avLst/>
          </a:prstGeom>
          <a:noFill/>
        </p:spPr>
        <p:txBody>
          <a:bodyPr wrap="square" rtlCol="0">
            <a:spAutoFit/>
          </a:bodyPr>
          <a:lstStyle/>
          <a:p>
            <a:r>
              <a:rPr lang="en-AU" sz="2400" dirty="0"/>
              <a:t>R-INLA capacity </a:t>
            </a:r>
          </a:p>
          <a:p>
            <a:pPr marL="800100" lvl="1" indent="-342900">
              <a:buFont typeface="Arial" panose="020B0604020202020204" pitchFamily="34" charset="0"/>
              <a:buChar char="•"/>
            </a:pPr>
            <a:r>
              <a:rPr lang="en-AU" sz="2400" dirty="0"/>
              <a:t>rstpm2</a:t>
            </a:r>
          </a:p>
          <a:p>
            <a:pPr marL="800100" lvl="1" indent="-342900">
              <a:buFont typeface="Arial" panose="020B0604020202020204" pitchFamily="34" charset="0"/>
              <a:buChar char="•"/>
            </a:pPr>
            <a:r>
              <a:rPr lang="en-AU" sz="2400" dirty="0"/>
              <a:t>INLA survival models</a:t>
            </a:r>
          </a:p>
        </p:txBody>
      </p:sp>
      <p:sp>
        <p:nvSpPr>
          <p:cNvPr id="6" name="Rectangle 5"/>
          <p:cNvSpPr/>
          <p:nvPr/>
        </p:nvSpPr>
        <p:spPr>
          <a:xfrm>
            <a:off x="739203" y="522131"/>
            <a:ext cx="2497671" cy="615553"/>
          </a:xfrm>
          <a:prstGeom prst="rect">
            <a:avLst/>
          </a:prstGeom>
        </p:spPr>
        <p:txBody>
          <a:bodyPr wrap="none">
            <a:spAutoFit/>
          </a:bodyPr>
          <a:lstStyle/>
          <a:p>
            <a:r>
              <a:rPr lang="en-AU" sz="3400" dirty="0">
                <a:solidFill>
                  <a:srgbClr val="002060"/>
                </a:solidFill>
              </a:rPr>
              <a:t>Knotty issues</a:t>
            </a:r>
          </a:p>
        </p:txBody>
      </p:sp>
      <p:pic>
        <p:nvPicPr>
          <p:cNvPr id="7" name="Picture 6"/>
          <p:cNvPicPr>
            <a:picLocks noChangeAspect="1"/>
          </p:cNvPicPr>
          <p:nvPr/>
        </p:nvPicPr>
        <p:blipFill rotWithShape="1">
          <a:blip r:embed="rId3" cstate="screen">
            <a:extLst>
              <a:ext uri="{28A0092B-C50C-407E-A947-70E740481C1C}">
                <a14:useLocalDpi xmlns:a14="http://schemas.microsoft.com/office/drawing/2010/main" val="0"/>
              </a:ext>
            </a:extLst>
          </a:blip>
          <a:srcRect/>
          <a:stretch/>
        </p:blipFill>
        <p:spPr>
          <a:xfrm>
            <a:off x="340407" y="2435290"/>
            <a:ext cx="3530898" cy="4422710"/>
          </a:xfrm>
          <a:prstGeom prst="rect">
            <a:avLst/>
          </a:prstGeom>
          <a:effectLst>
            <a:softEdge rad="63500"/>
          </a:effectLst>
        </p:spPr>
      </p:pic>
      <p:pic>
        <p:nvPicPr>
          <p:cNvPr id="8" name="Picture 7"/>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0" y="2805001"/>
            <a:ext cx="1044050" cy="976294"/>
          </a:xfrm>
          <a:prstGeom prst="rect">
            <a:avLst/>
          </a:prstGeom>
        </p:spPr>
      </p:pic>
    </p:spTree>
    <p:extLst>
      <p:ext uri="{BB962C8B-B14F-4D97-AF65-F5344CB8AC3E}">
        <p14:creationId xmlns:p14="http://schemas.microsoft.com/office/powerpoint/2010/main" val="696413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6"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 y="-242888"/>
            <a:ext cx="9217025" cy="6911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136023" y="5180590"/>
            <a:ext cx="904875" cy="142875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7165039" y="5214841"/>
            <a:ext cx="876300" cy="142875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p:cNvPicPr>
            <a:picLocks noChangeAspect="1"/>
          </p:cNvPicPr>
          <p:nvPr/>
        </p:nvPicPr>
        <p:blipFill rotWithShape="1">
          <a:blip r:embed="rId6">
            <a:extLst>
              <a:ext uri="{28A0092B-C50C-407E-A947-70E740481C1C}">
                <a14:useLocalDpi xmlns:a14="http://schemas.microsoft.com/office/drawing/2010/main" val="0"/>
              </a:ext>
            </a:extLst>
          </a:blip>
          <a:srcRect r="14923"/>
          <a:stretch/>
        </p:blipFill>
        <p:spPr>
          <a:xfrm>
            <a:off x="4935805" y="5214841"/>
            <a:ext cx="1079840" cy="1269256"/>
          </a:xfrm>
          <a:prstGeom prst="rect">
            <a:avLst/>
          </a:prstGeom>
          <a:ln>
            <a:noFill/>
          </a:ln>
          <a:effectLst>
            <a:softEdge rad="112500"/>
          </a:effectLst>
        </p:spPr>
      </p:pic>
      <p:pic>
        <p:nvPicPr>
          <p:cNvPr id="5" name="Picture 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756355" y="5456639"/>
            <a:ext cx="1027459" cy="1027459"/>
          </a:xfrm>
          <a:prstGeom prst="rect">
            <a:avLst/>
          </a:prstGeom>
          <a:ln>
            <a:noFill/>
          </a:ln>
          <a:effectLst>
            <a:softEdge rad="112500"/>
          </a:effectLst>
        </p:spPr>
      </p:pic>
      <p:pic>
        <p:nvPicPr>
          <p:cNvPr id="6" name="Picture 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127090" y="5143723"/>
            <a:ext cx="1016910" cy="1525365"/>
          </a:xfrm>
          <a:prstGeom prst="rect">
            <a:avLst/>
          </a:prstGeom>
          <a:ln>
            <a:noFill/>
          </a:ln>
          <a:effectLst>
            <a:softEdge rad="112500"/>
          </a:effectLst>
        </p:spPr>
      </p:pic>
      <p:sp>
        <p:nvSpPr>
          <p:cNvPr id="10" name="TextBox 9"/>
          <p:cNvSpPr txBox="1"/>
          <p:nvPr/>
        </p:nvSpPr>
        <p:spPr>
          <a:xfrm>
            <a:off x="691116" y="287079"/>
            <a:ext cx="7612912" cy="923330"/>
          </a:xfrm>
          <a:prstGeom prst="rect">
            <a:avLst/>
          </a:prstGeom>
          <a:noFill/>
        </p:spPr>
        <p:txBody>
          <a:bodyPr wrap="square" rtlCol="0">
            <a:spAutoFit/>
          </a:bodyPr>
          <a:lstStyle/>
          <a:p>
            <a:r>
              <a:rPr lang="en-AU" sz="5400" dirty="0">
                <a:ln>
                  <a:solidFill>
                    <a:srgbClr val="A3F3F6"/>
                  </a:solidFill>
                </a:ln>
                <a:solidFill>
                  <a:schemeClr val="bg1"/>
                </a:solidFill>
                <a:effectLst>
                  <a:glow rad="63500">
                    <a:schemeClr val="accent5">
                      <a:satMod val="175000"/>
                      <a:alpha val="40000"/>
                    </a:schemeClr>
                  </a:glow>
                </a:effectLst>
                <a:latin typeface="Lucida Calligraphy" panose="03010101010101010101" pitchFamily="66" charset="0"/>
              </a:rPr>
              <a:t>Thank you!</a:t>
            </a:r>
          </a:p>
        </p:txBody>
      </p:sp>
    </p:spTree>
    <p:extLst>
      <p:ext uri="{BB962C8B-B14F-4D97-AF65-F5344CB8AC3E}">
        <p14:creationId xmlns:p14="http://schemas.microsoft.com/office/powerpoint/2010/main" val="664129806"/>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6483</TotalTime>
  <Words>424</Words>
  <Application>Microsoft Office PowerPoint</Application>
  <PresentationFormat>On-screen Show (4:3)</PresentationFormat>
  <Paragraphs>41</Paragraphs>
  <Slides>8</Slides>
  <Notes>5</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8</vt:i4>
      </vt:variant>
    </vt:vector>
  </HeadingPairs>
  <TitlesOfParts>
    <vt:vector size="18" baseType="lpstr">
      <vt:lpstr>Arial</vt:lpstr>
      <vt:lpstr>Bradley Hand ITC</vt:lpstr>
      <vt:lpstr>Calibri</vt:lpstr>
      <vt:lpstr>Calibri Light</vt:lpstr>
      <vt:lpstr>Cambria Math</vt:lpstr>
      <vt:lpstr>Courier New</vt:lpstr>
      <vt:lpstr>Lucida Calligraphy</vt:lpstr>
      <vt:lpstr>Times New Roman</vt:lpstr>
      <vt:lpstr>Trebuchet MS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Susanna Cramb</dc:creator>
  <cp:lastModifiedBy>Susanna Cramb</cp:lastModifiedBy>
  <cp:revision>29</cp:revision>
  <cp:lastPrinted>2017-03-20T02:37:21Z</cp:lastPrinted>
  <dcterms:created xsi:type="dcterms:W3CDTF">2017-03-15T03:08:59Z</dcterms:created>
  <dcterms:modified xsi:type="dcterms:W3CDTF">2017-03-21T09:41:09Z</dcterms:modified>
</cp:coreProperties>
</file>